
<file path=[Content_Types].xml><?xml version="1.0" encoding="utf-8"?>
<Types xmlns="http://schemas.openxmlformats.org/package/2006/content-types">
  <Override PartName="/_rels/.rels" ContentType="application/vnd.openxmlformats-package.relationships+xml"/>
  <Override PartName="/docProps/app.xml" ContentType="application/vnd.openxmlformats-officedocument.extended-properties+xml"/>
  <Override PartName="/docProps/core.xml" ContentType="application/vnd.openxmlformats-package.core-properties+xml"/>
  <Override PartName="/ppt/_rels/presentation.xml.rels" ContentType="application/vnd.openxmlformats-package.relationships+xml"/>
  <Override PartName="/ppt/media/image6.png" ContentType="image/png"/>
  <Override PartName="/ppt/media/image5.png" ContentType="image/png"/>
  <Override PartName="/ppt/media/image4.png" ContentType="image/png"/>
  <Override PartName="/ppt/media/image3.png" ContentType="image/png"/>
  <Override PartName="/ppt/media/image1.png" ContentType="image/png"/>
  <Override PartName="/ppt/media/image2.png" ContentType="image/png"/>
  <Override PartName="/ppt/media/image7.png" ContentType="image/png"/>
  <Override PartName="/ppt/media/image8.png" ContentType="image/png"/>
  <Override PartName="/ppt/media/image9.png" ContentType="image/png"/>
  <Override PartName="/ppt/media/image24.png" ContentType="image/png"/>
  <Override PartName="/ppt/media/image23.png" ContentType="image/png"/>
  <Override PartName="/ppt/media/image22.png" ContentType="image/png"/>
  <Override PartName="/ppt/media/image21.png" ContentType="image/png"/>
  <Override PartName="/ppt/media/image20.png" ContentType="image/png"/>
  <Override PartName="/ppt/media/image19.png" ContentType="image/png"/>
  <Override PartName="/ppt/media/image18.png" ContentType="image/png"/>
  <Override PartName="/ppt/media/image17.png" ContentType="image/png"/>
  <Override PartName="/ppt/media/image15.png" ContentType="image/png"/>
  <Override PartName="/ppt/media/image16.png" ContentType="image/png"/>
  <Override PartName="/ppt/media/image10.png" ContentType="image/png"/>
  <Override PartName="/ppt/media/image11.png" ContentType="image/png"/>
  <Override PartName="/ppt/media/image12.png" ContentType="image/png"/>
  <Override PartName="/ppt/media/image13.png" ContentType="image/png"/>
  <Override PartName="/ppt/media/image14.png" ContentType="image/png"/>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_rels/slideLayout36.xml.rels" ContentType="application/vnd.openxmlformats-package.relationships+xml"/>
  <Override PartName="/ppt/slideLayouts/_rels/slideLayout35.xml.rels" ContentType="application/vnd.openxmlformats-package.relationships+xml"/>
  <Override PartName="/ppt/slideLayouts/_rels/slideLayout34.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28.xml.rels" ContentType="application/vnd.openxmlformats-package.relationships+xml"/>
  <Override PartName="/ppt/slideLayouts/_rels/slideLayout32.xml.rels" ContentType="application/vnd.openxmlformats-package.relationships+xml"/>
  <Override PartName="/ppt/slideLayouts/_rels/slideLayout27.xml.rels" ContentType="application/vnd.openxmlformats-package.relationships+xml"/>
  <Override PartName="/ppt/slideLayouts/_rels/slideLayout26.xml.rels" ContentType="application/vnd.openxmlformats-package.relationships+xml"/>
  <Override PartName="/ppt/slideLayouts/_rels/slideLayout31.xml.rels" ContentType="application/vnd.openxmlformats-package.relationships+xml"/>
  <Override PartName="/ppt/slideLayouts/_rels/slideLayout25.xml.rels" ContentType="application/vnd.openxmlformats-package.relationships+xml"/>
  <Override PartName="/ppt/slideLayouts/_rels/slideLayout30.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17.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10.xml" ContentType="application/vnd.openxmlformats-officedocument.presentationml.slideLayout+xml"/>
  <Override PartName="/ppt/slideLayouts/slideLayout35.xml" ContentType="application/vnd.openxmlformats-officedocument.presentationml.slideLayout+xml"/>
  <Override PartName="/ppt/slideLayouts/slideLayout11.xml" ContentType="application/vnd.openxmlformats-officedocument.presentationml.slideLayout+xml"/>
  <Override PartName="/ppt/slideLayouts/slideLayout36.xml" ContentType="application/vnd.openxmlformats-officedocument.presentationml.slideLayout+xml"/>
  <Override PartName="/ppt/slideLayouts/slideLayout2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4.xml" ContentType="application/vnd.openxmlformats-officedocument.presentationml.slide+xml"/>
  <Override PartName="/ppt/slides/slide13.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10080625" cy="75596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25"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26"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28"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29"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30"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31"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33"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34"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35"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36"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37"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38"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46" name="PlaceHolder 2"/>
          <p:cNvSpPr>
            <a:spLocks noGrp="1"/>
          </p:cNvSpPr>
          <p:nvPr>
            <p:ph type="subTitle"/>
          </p:nvPr>
        </p:nvSpPr>
        <p:spPr>
          <a:xfrm>
            <a:off x="504000" y="1768680"/>
            <a:ext cx="9072000" cy="4384080"/>
          </a:xfrm>
          <a:prstGeom prst="rect">
            <a:avLst/>
          </a:prstGeom>
        </p:spPr>
        <p:txBody>
          <a:bodyPr lIns="0" rIns="0" tIns="0" bIns="0" anchor="ctr"/>
          <a:p>
            <a:pPr algn="ctr"/>
            <a:endParaRPr b="0" lang="es-MX"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48"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50"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51"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504000" y="301320"/>
            <a:ext cx="9072000" cy="5850360"/>
          </a:xfrm>
          <a:prstGeom prst="rect">
            <a:avLst/>
          </a:prstGeom>
        </p:spPr>
        <p:txBody>
          <a:bodyPr lIns="0" rIns="0" tIns="0" bIns="0" anchor="ctr"/>
          <a:p>
            <a:pPr algn="ctr"/>
            <a:endParaRPr b="0" lang="es-MX"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55"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56"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57"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4" name="PlaceHolder 2"/>
          <p:cNvSpPr>
            <a:spLocks noGrp="1"/>
          </p:cNvSpPr>
          <p:nvPr>
            <p:ph type="subTitle"/>
          </p:nvPr>
        </p:nvSpPr>
        <p:spPr>
          <a:xfrm>
            <a:off x="504000" y="1768680"/>
            <a:ext cx="9072000" cy="4384080"/>
          </a:xfrm>
          <a:prstGeom prst="rect">
            <a:avLst/>
          </a:prstGeom>
        </p:spPr>
        <p:txBody>
          <a:bodyPr lIns="0" rIns="0" tIns="0" bIns="0" anchor="ctr"/>
          <a:p>
            <a:pPr algn="ctr"/>
            <a:endParaRPr b="0" lang="es-MX"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59"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60"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61"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63"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64"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65"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67"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68"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70"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71"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72"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73"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75"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76"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77"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78"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79"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80"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88" name="PlaceHolder 2"/>
          <p:cNvSpPr>
            <a:spLocks noGrp="1"/>
          </p:cNvSpPr>
          <p:nvPr>
            <p:ph type="subTitle"/>
          </p:nvPr>
        </p:nvSpPr>
        <p:spPr>
          <a:xfrm>
            <a:off x="504000" y="1768680"/>
            <a:ext cx="9072000" cy="4384080"/>
          </a:xfrm>
          <a:prstGeom prst="rect">
            <a:avLst/>
          </a:prstGeom>
        </p:spPr>
        <p:txBody>
          <a:bodyPr lIns="0" rIns="0" tIns="0" bIns="0" anchor="ctr"/>
          <a:p>
            <a:pPr algn="ctr"/>
            <a:endParaRPr b="0" lang="es-MX"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90"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92"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93"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6"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504000" y="301320"/>
            <a:ext cx="9072000" cy="5850360"/>
          </a:xfrm>
          <a:prstGeom prst="rect">
            <a:avLst/>
          </a:prstGeom>
        </p:spPr>
        <p:txBody>
          <a:bodyPr lIns="0" rIns="0" tIns="0" bIns="0" anchor="ctr"/>
          <a:p>
            <a:pPr algn="ctr"/>
            <a:endParaRPr b="0" lang="es-MX"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97"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98"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99"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01"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102"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03"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05"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06"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07"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09"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110"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12"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13"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14"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115"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17"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118"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119"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120"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121"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122"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8"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9"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504000" y="301320"/>
            <a:ext cx="9072000" cy="5850360"/>
          </a:xfrm>
          <a:prstGeom prst="rect">
            <a:avLst/>
          </a:prstGeom>
        </p:spPr>
        <p:txBody>
          <a:bodyPr lIns="0" rIns="0" tIns="0" bIns="0" anchor="ctr"/>
          <a:p>
            <a:pPr algn="ctr"/>
            <a:endParaRPr b="0" lang="es-MX"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3"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4"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15"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17"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18"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9"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504000" y="301320"/>
            <a:ext cx="9072000" cy="1261800"/>
          </a:xfrm>
          <a:prstGeom prst="rect">
            <a:avLst/>
          </a:prstGeom>
        </p:spPr>
        <p:txBody>
          <a:bodyPr lIns="0" rIns="0" tIns="0" bIns="0" anchor="ctr"/>
          <a:p>
            <a:pPr algn="ctr"/>
            <a:endParaRPr b="0" lang="es-MX" sz="4400" spc="-1" strike="noStrike">
              <a:latin typeface="Arial"/>
            </a:endParaRPr>
          </a:p>
        </p:txBody>
      </p:sp>
      <p:sp>
        <p:nvSpPr>
          <p:cNvPr id="21"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22"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23"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CustomShape 1"/>
          <p:cNvSpPr/>
          <p:nvPr/>
        </p:nvSpPr>
        <p:spPr>
          <a:xfrm>
            <a:off x="0" y="3150000"/>
            <a:ext cx="9718200" cy="1258200"/>
          </a:xfrm>
          <a:prstGeom prst="rect">
            <a:avLst/>
          </a:prstGeom>
          <a:solidFill>
            <a:srgbClr val="e74c3c"/>
          </a:solidFill>
          <a:ln>
            <a:noFill/>
          </a:ln>
        </p:spPr>
        <p:style>
          <a:lnRef idx="0"/>
          <a:fillRef idx="0"/>
          <a:effectRef idx="0"/>
          <a:fontRef idx="minor"/>
        </p:style>
      </p:sp>
      <p:sp>
        <p:nvSpPr>
          <p:cNvPr id="1" name="PlaceHolder 2"/>
          <p:cNvSpPr>
            <a:spLocks noGrp="1"/>
          </p:cNvSpPr>
          <p:nvPr>
            <p:ph type="title"/>
          </p:nvPr>
        </p:nvSpPr>
        <p:spPr>
          <a:xfrm>
            <a:off x="504000" y="301320"/>
            <a:ext cx="9072000" cy="1261800"/>
          </a:xfrm>
          <a:prstGeom prst="rect">
            <a:avLst/>
          </a:prstGeom>
        </p:spPr>
        <p:txBody>
          <a:bodyPr lIns="0" rIns="0" tIns="0" bIns="0" anchor="ctr"/>
          <a:p>
            <a:pPr algn="ctr"/>
            <a:r>
              <a:rPr b="0" lang="es-MX" sz="4400" spc="-1" strike="noStrike">
                <a:latin typeface="Arial"/>
              </a:rPr>
              <a:t>Pulse para editar el formato del </a:t>
            </a:r>
            <a:r>
              <a:rPr b="0" lang="es-MX" sz="4400" spc="-1" strike="noStrike">
                <a:latin typeface="Arial"/>
              </a:rPr>
              <a:t>texto de título</a:t>
            </a:r>
            <a:endParaRPr b="0" lang="es-MX" sz="4400" spc="-1" strike="noStrike">
              <a:latin typeface="Arial"/>
            </a:endParaRPr>
          </a:p>
        </p:txBody>
      </p:sp>
      <p:sp>
        <p:nvSpPr>
          <p:cNvPr id="2" name="PlaceHolder 3"/>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3200" spc="-1" strike="noStrike">
                <a:latin typeface="Arial"/>
              </a:rPr>
              <a:t>Pulse para editar el formato de esquema del texto</a:t>
            </a:r>
            <a:endParaRPr b="0" lang="es-MX" sz="3200" spc="-1" strike="noStrike">
              <a:latin typeface="Arial"/>
            </a:endParaRPr>
          </a:p>
          <a:p>
            <a:pPr lvl="1" marL="864000" indent="-324000">
              <a:spcBef>
                <a:spcPts val="1134"/>
              </a:spcBef>
              <a:buClr>
                <a:srgbClr val="000000"/>
              </a:buClr>
              <a:buSzPct val="75000"/>
              <a:buFont typeface="Symbol" charset="2"/>
              <a:buChar char=""/>
            </a:pPr>
            <a:r>
              <a:rPr b="0" lang="es-MX" sz="2800" spc="-1" strike="noStrike">
                <a:latin typeface="Arial"/>
              </a:rPr>
              <a:t>Segundo nivel del esquema</a:t>
            </a:r>
            <a:endParaRPr b="0" lang="es-MX" sz="2800" spc="-1" strike="noStrike">
              <a:latin typeface="Arial"/>
            </a:endParaRPr>
          </a:p>
          <a:p>
            <a:pPr lvl="2" marL="1296000" indent="-288000">
              <a:spcBef>
                <a:spcPts val="850"/>
              </a:spcBef>
              <a:buClr>
                <a:srgbClr val="000000"/>
              </a:buClr>
              <a:buSzPct val="45000"/>
              <a:buFont typeface="Wingdings" charset="2"/>
              <a:buChar char=""/>
            </a:pPr>
            <a:r>
              <a:rPr b="0" lang="es-MX" sz="2400" spc="-1" strike="noStrike">
                <a:latin typeface="Arial"/>
              </a:rPr>
              <a:t>Tercer nivel del esquema</a:t>
            </a:r>
            <a:endParaRPr b="0" lang="es-MX" sz="2400" spc="-1" strike="noStrike">
              <a:latin typeface="Arial"/>
            </a:endParaRPr>
          </a:p>
          <a:p>
            <a:pPr lvl="3" marL="1728000" indent="-216000">
              <a:spcBef>
                <a:spcPts val="567"/>
              </a:spcBef>
              <a:buClr>
                <a:srgbClr val="000000"/>
              </a:buClr>
              <a:buSzPct val="75000"/>
              <a:buFont typeface="Symbol" charset="2"/>
              <a:buChar char=""/>
            </a:pPr>
            <a:r>
              <a:rPr b="0" lang="es-MX" sz="2000" spc="-1" strike="noStrike">
                <a:latin typeface="Arial"/>
              </a:rPr>
              <a:t>Cuarto nivel del esquema</a:t>
            </a:r>
            <a:endParaRPr b="0" lang="es-MX" sz="2000" spc="-1" strike="noStrike">
              <a:latin typeface="Arial"/>
            </a:endParaRPr>
          </a:p>
          <a:p>
            <a:pPr lvl="4" marL="2160000" indent="-216000">
              <a:spcBef>
                <a:spcPts val="283"/>
              </a:spcBef>
              <a:buClr>
                <a:srgbClr val="000000"/>
              </a:buClr>
              <a:buSzPct val="45000"/>
              <a:buFont typeface="Wingdings" charset="2"/>
              <a:buChar char=""/>
            </a:pPr>
            <a:r>
              <a:rPr b="0" lang="es-MX" sz="2000" spc="-1" strike="noStrike">
                <a:latin typeface="Arial"/>
              </a:rPr>
              <a:t>Quinto nivel del esquema</a:t>
            </a:r>
            <a:endParaRPr b="0" lang="es-MX" sz="2000" spc="-1" strike="noStrike">
              <a:latin typeface="Arial"/>
            </a:endParaRPr>
          </a:p>
          <a:p>
            <a:pPr lvl="5" marL="2592000" indent="-216000">
              <a:spcBef>
                <a:spcPts val="283"/>
              </a:spcBef>
              <a:buClr>
                <a:srgbClr val="000000"/>
              </a:buClr>
              <a:buSzPct val="45000"/>
              <a:buFont typeface="Wingdings" charset="2"/>
              <a:buChar char=""/>
            </a:pPr>
            <a:r>
              <a:rPr b="0" lang="es-MX" sz="2000" spc="-1" strike="noStrike">
                <a:latin typeface="Arial"/>
              </a:rPr>
              <a:t>Sexto nivel del esquema</a:t>
            </a:r>
            <a:endParaRPr b="0" lang="es-MX" sz="2000" spc="-1" strike="noStrike">
              <a:latin typeface="Arial"/>
            </a:endParaRPr>
          </a:p>
          <a:p>
            <a:pPr lvl="6" marL="3024000" indent="-216000">
              <a:spcBef>
                <a:spcPts val="283"/>
              </a:spcBef>
              <a:buClr>
                <a:srgbClr val="000000"/>
              </a:buClr>
              <a:buSzPct val="45000"/>
              <a:buFont typeface="Wingdings" charset="2"/>
              <a:buChar char=""/>
            </a:pPr>
            <a:r>
              <a:rPr b="0" lang="es-MX" sz="2000" spc="-1" strike="noStrike">
                <a:latin typeface="Arial"/>
              </a:rPr>
              <a:t>Séptimo nivel del esquema</a:t>
            </a:r>
            <a:endParaRPr b="0" lang="es-MX"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CustomShape 1"/>
          <p:cNvSpPr/>
          <p:nvPr/>
        </p:nvSpPr>
        <p:spPr>
          <a:xfrm>
            <a:off x="0" y="180000"/>
            <a:ext cx="9718200" cy="1258200"/>
          </a:xfrm>
          <a:prstGeom prst="rect">
            <a:avLst/>
          </a:prstGeom>
          <a:solidFill>
            <a:srgbClr val="e74c3c"/>
          </a:solidFill>
          <a:ln w="72000">
            <a:noFill/>
          </a:ln>
        </p:spPr>
        <p:style>
          <a:lnRef idx="0"/>
          <a:fillRef idx="0"/>
          <a:effectRef idx="0"/>
          <a:fontRef idx="minor"/>
        </p:style>
      </p:sp>
      <p:sp>
        <p:nvSpPr>
          <p:cNvPr id="40" name="CustomShape 2"/>
          <p:cNvSpPr/>
          <p:nvPr/>
        </p:nvSpPr>
        <p:spPr>
          <a:xfrm>
            <a:off x="7560000" y="6840000"/>
            <a:ext cx="2518200" cy="538200"/>
          </a:xfrm>
          <a:prstGeom prst="rect">
            <a:avLst/>
          </a:prstGeom>
          <a:solidFill>
            <a:srgbClr val="e74c3c"/>
          </a:solidFill>
          <a:ln w="72000">
            <a:noFill/>
          </a:ln>
        </p:spPr>
        <p:style>
          <a:lnRef idx="0"/>
          <a:fillRef idx="0"/>
          <a:effectRef idx="0"/>
          <a:fontRef idx="minor"/>
        </p:style>
      </p:sp>
      <p:sp>
        <p:nvSpPr>
          <p:cNvPr id="41" name="CustomShape 3"/>
          <p:cNvSpPr/>
          <p:nvPr/>
        </p:nvSpPr>
        <p:spPr>
          <a:xfrm>
            <a:off x="900000" y="6840000"/>
            <a:ext cx="6478200" cy="538200"/>
          </a:xfrm>
          <a:prstGeom prst="rect">
            <a:avLst/>
          </a:prstGeom>
          <a:solidFill>
            <a:srgbClr val="bdc3c7"/>
          </a:solidFill>
          <a:ln w="72000">
            <a:noFill/>
          </a:ln>
        </p:spPr>
        <p:style>
          <a:lnRef idx="0"/>
          <a:fillRef idx="0"/>
          <a:effectRef idx="0"/>
          <a:fontRef idx="minor"/>
        </p:style>
      </p:sp>
      <p:sp>
        <p:nvSpPr>
          <p:cNvPr id="42" name="CustomShape 4"/>
          <p:cNvSpPr/>
          <p:nvPr/>
        </p:nvSpPr>
        <p:spPr>
          <a:xfrm>
            <a:off x="180000" y="6840000"/>
            <a:ext cx="538200" cy="538200"/>
          </a:xfrm>
          <a:prstGeom prst="rect">
            <a:avLst/>
          </a:prstGeom>
          <a:noFill/>
          <a:ln w="72000">
            <a:noFill/>
          </a:ln>
        </p:spPr>
        <p:style>
          <a:lnRef idx="0"/>
          <a:fillRef idx="0"/>
          <a:effectRef idx="0"/>
          <a:fontRef idx="minor"/>
        </p:style>
      </p:sp>
      <p:sp>
        <p:nvSpPr>
          <p:cNvPr id="43" name="PlaceHolder 5"/>
          <p:cNvSpPr>
            <a:spLocks noGrp="1"/>
          </p:cNvSpPr>
          <p:nvPr>
            <p:ph type="title"/>
          </p:nvPr>
        </p:nvSpPr>
        <p:spPr>
          <a:xfrm>
            <a:off x="504000" y="301320"/>
            <a:ext cx="9072000" cy="1261800"/>
          </a:xfrm>
          <a:prstGeom prst="rect">
            <a:avLst/>
          </a:prstGeom>
        </p:spPr>
        <p:txBody>
          <a:bodyPr lIns="0" rIns="0" tIns="0" bIns="0" anchor="ctr"/>
          <a:p>
            <a:pPr algn="ctr"/>
            <a:r>
              <a:rPr b="0" lang="es-MX" sz="4400" spc="-1" strike="noStrike">
                <a:latin typeface="Arial"/>
              </a:rPr>
              <a:t>Pulse para editar el formato del texto de título</a:t>
            </a:r>
            <a:endParaRPr b="0" lang="es-MX" sz="4400" spc="-1" strike="noStrike">
              <a:latin typeface="Arial"/>
            </a:endParaRPr>
          </a:p>
        </p:txBody>
      </p:sp>
      <p:sp>
        <p:nvSpPr>
          <p:cNvPr id="44" name="PlaceHolder 6"/>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3200" spc="-1" strike="noStrike">
                <a:latin typeface="Arial"/>
              </a:rPr>
              <a:t>Pulse para editar el formato de esquema del texto</a:t>
            </a:r>
            <a:endParaRPr b="0" lang="es-MX" sz="3200" spc="-1" strike="noStrike">
              <a:latin typeface="Arial"/>
            </a:endParaRPr>
          </a:p>
          <a:p>
            <a:pPr lvl="1" marL="864000" indent="-324000">
              <a:spcBef>
                <a:spcPts val="1134"/>
              </a:spcBef>
              <a:buClr>
                <a:srgbClr val="000000"/>
              </a:buClr>
              <a:buSzPct val="75000"/>
              <a:buFont typeface="Symbol" charset="2"/>
              <a:buChar char=""/>
            </a:pPr>
            <a:r>
              <a:rPr b="0" lang="es-MX" sz="2800" spc="-1" strike="noStrike">
                <a:latin typeface="Arial"/>
              </a:rPr>
              <a:t>Segundo nivel del esquema</a:t>
            </a:r>
            <a:endParaRPr b="0" lang="es-MX" sz="2800" spc="-1" strike="noStrike">
              <a:latin typeface="Arial"/>
            </a:endParaRPr>
          </a:p>
          <a:p>
            <a:pPr lvl="2" marL="1296000" indent="-288000">
              <a:spcBef>
                <a:spcPts val="850"/>
              </a:spcBef>
              <a:buClr>
                <a:srgbClr val="000000"/>
              </a:buClr>
              <a:buSzPct val="45000"/>
              <a:buFont typeface="Wingdings" charset="2"/>
              <a:buChar char=""/>
            </a:pPr>
            <a:r>
              <a:rPr b="0" lang="es-MX" sz="2400" spc="-1" strike="noStrike">
                <a:latin typeface="Arial"/>
              </a:rPr>
              <a:t>Tercer nivel del esquema</a:t>
            </a:r>
            <a:endParaRPr b="0" lang="es-MX" sz="2400" spc="-1" strike="noStrike">
              <a:latin typeface="Arial"/>
            </a:endParaRPr>
          </a:p>
          <a:p>
            <a:pPr lvl="3" marL="1728000" indent="-216000">
              <a:spcBef>
                <a:spcPts val="567"/>
              </a:spcBef>
              <a:buClr>
                <a:srgbClr val="000000"/>
              </a:buClr>
              <a:buSzPct val="75000"/>
              <a:buFont typeface="Symbol" charset="2"/>
              <a:buChar char=""/>
            </a:pPr>
            <a:r>
              <a:rPr b="0" lang="es-MX" sz="2000" spc="-1" strike="noStrike">
                <a:latin typeface="Arial"/>
              </a:rPr>
              <a:t>Cuarto nivel del esquema</a:t>
            </a:r>
            <a:endParaRPr b="0" lang="es-MX" sz="2000" spc="-1" strike="noStrike">
              <a:latin typeface="Arial"/>
            </a:endParaRPr>
          </a:p>
          <a:p>
            <a:pPr lvl="4" marL="2160000" indent="-216000">
              <a:spcBef>
                <a:spcPts val="283"/>
              </a:spcBef>
              <a:buClr>
                <a:srgbClr val="000000"/>
              </a:buClr>
              <a:buSzPct val="45000"/>
              <a:buFont typeface="Wingdings" charset="2"/>
              <a:buChar char=""/>
            </a:pPr>
            <a:r>
              <a:rPr b="0" lang="es-MX" sz="2000" spc="-1" strike="noStrike">
                <a:latin typeface="Arial"/>
              </a:rPr>
              <a:t>Quinto nivel del esquema</a:t>
            </a:r>
            <a:endParaRPr b="0" lang="es-MX" sz="2000" spc="-1" strike="noStrike">
              <a:latin typeface="Arial"/>
            </a:endParaRPr>
          </a:p>
          <a:p>
            <a:pPr lvl="5" marL="2592000" indent="-216000">
              <a:spcBef>
                <a:spcPts val="283"/>
              </a:spcBef>
              <a:buClr>
                <a:srgbClr val="000000"/>
              </a:buClr>
              <a:buSzPct val="45000"/>
              <a:buFont typeface="Wingdings" charset="2"/>
              <a:buChar char=""/>
            </a:pPr>
            <a:r>
              <a:rPr b="0" lang="es-MX" sz="2000" spc="-1" strike="noStrike">
                <a:latin typeface="Arial"/>
              </a:rPr>
              <a:t>Sexto nivel del esquema</a:t>
            </a:r>
            <a:endParaRPr b="0" lang="es-MX" sz="2000" spc="-1" strike="noStrike">
              <a:latin typeface="Arial"/>
            </a:endParaRPr>
          </a:p>
          <a:p>
            <a:pPr lvl="6" marL="3024000" indent="-216000">
              <a:spcBef>
                <a:spcPts val="283"/>
              </a:spcBef>
              <a:buClr>
                <a:srgbClr val="000000"/>
              </a:buClr>
              <a:buSzPct val="45000"/>
              <a:buFont typeface="Wingdings" charset="2"/>
              <a:buChar char=""/>
            </a:pPr>
            <a:r>
              <a:rPr b="0" lang="es-MX" sz="2000" spc="-1" strike="noStrike">
                <a:latin typeface="Arial"/>
              </a:rPr>
              <a:t>Séptimo nivel del esquema</a:t>
            </a:r>
            <a:endParaRPr b="0" lang="es-MX"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CustomShape 1"/>
          <p:cNvSpPr/>
          <p:nvPr/>
        </p:nvSpPr>
        <p:spPr>
          <a:xfrm>
            <a:off x="0" y="180000"/>
            <a:ext cx="9719280" cy="1259280"/>
          </a:xfrm>
          <a:prstGeom prst="rect">
            <a:avLst/>
          </a:prstGeom>
          <a:solidFill>
            <a:srgbClr val="e74c3c"/>
          </a:solidFill>
          <a:ln w="72000">
            <a:noFill/>
          </a:ln>
        </p:spPr>
        <p:style>
          <a:lnRef idx="0"/>
          <a:fillRef idx="0"/>
          <a:effectRef idx="0"/>
          <a:fontRef idx="minor"/>
        </p:style>
      </p:sp>
      <p:sp>
        <p:nvSpPr>
          <p:cNvPr id="82" name="CustomShape 2"/>
          <p:cNvSpPr/>
          <p:nvPr/>
        </p:nvSpPr>
        <p:spPr>
          <a:xfrm>
            <a:off x="7560000" y="6840000"/>
            <a:ext cx="2519280" cy="539280"/>
          </a:xfrm>
          <a:prstGeom prst="rect">
            <a:avLst/>
          </a:prstGeom>
          <a:solidFill>
            <a:srgbClr val="e74c3c"/>
          </a:solidFill>
          <a:ln w="72000">
            <a:noFill/>
          </a:ln>
        </p:spPr>
        <p:style>
          <a:lnRef idx="0"/>
          <a:fillRef idx="0"/>
          <a:effectRef idx="0"/>
          <a:fontRef idx="minor"/>
        </p:style>
      </p:sp>
      <p:sp>
        <p:nvSpPr>
          <p:cNvPr id="83" name="CustomShape 3"/>
          <p:cNvSpPr/>
          <p:nvPr/>
        </p:nvSpPr>
        <p:spPr>
          <a:xfrm>
            <a:off x="900000" y="6840000"/>
            <a:ext cx="6479280" cy="539280"/>
          </a:xfrm>
          <a:prstGeom prst="rect">
            <a:avLst/>
          </a:prstGeom>
          <a:solidFill>
            <a:srgbClr val="bdc3c7"/>
          </a:solidFill>
          <a:ln w="72000">
            <a:noFill/>
          </a:ln>
        </p:spPr>
        <p:style>
          <a:lnRef idx="0"/>
          <a:fillRef idx="0"/>
          <a:effectRef idx="0"/>
          <a:fontRef idx="minor"/>
        </p:style>
      </p:sp>
      <p:sp>
        <p:nvSpPr>
          <p:cNvPr id="84" name="CustomShape 4"/>
          <p:cNvSpPr/>
          <p:nvPr/>
        </p:nvSpPr>
        <p:spPr>
          <a:xfrm>
            <a:off x="180000" y="6840000"/>
            <a:ext cx="539280" cy="539280"/>
          </a:xfrm>
          <a:prstGeom prst="rect">
            <a:avLst/>
          </a:prstGeom>
          <a:noFill/>
          <a:ln w="72000">
            <a:noFill/>
          </a:ln>
        </p:spPr>
        <p:style>
          <a:lnRef idx="0"/>
          <a:fillRef idx="0"/>
          <a:effectRef idx="0"/>
          <a:fontRef idx="minor"/>
        </p:style>
      </p:sp>
      <p:sp>
        <p:nvSpPr>
          <p:cNvPr id="85" name="PlaceHolder 5"/>
          <p:cNvSpPr>
            <a:spLocks noGrp="1"/>
          </p:cNvSpPr>
          <p:nvPr>
            <p:ph type="title"/>
          </p:nvPr>
        </p:nvSpPr>
        <p:spPr>
          <a:xfrm>
            <a:off x="504000" y="301320"/>
            <a:ext cx="9072000" cy="1261800"/>
          </a:xfrm>
          <a:prstGeom prst="rect">
            <a:avLst/>
          </a:prstGeom>
        </p:spPr>
        <p:txBody>
          <a:bodyPr lIns="0" rIns="0" tIns="0" bIns="0" anchor="ctr"/>
          <a:p>
            <a:pPr algn="ctr"/>
            <a:r>
              <a:rPr b="0" lang="es-MX" sz="4400" spc="-1" strike="noStrike">
                <a:latin typeface="Arial"/>
              </a:rPr>
              <a:t>Pulse para editar el formato del texto de título</a:t>
            </a:r>
            <a:endParaRPr b="0" lang="es-MX" sz="4400" spc="-1" strike="noStrike">
              <a:latin typeface="Arial"/>
            </a:endParaRPr>
          </a:p>
        </p:txBody>
      </p:sp>
      <p:sp>
        <p:nvSpPr>
          <p:cNvPr id="86" name="PlaceHolder 6"/>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3200" spc="-1" strike="noStrike">
                <a:latin typeface="Arial"/>
              </a:rPr>
              <a:t>Pulse para editar el formato de esquema del texto</a:t>
            </a:r>
            <a:endParaRPr b="0" lang="es-MX" sz="3200" spc="-1" strike="noStrike">
              <a:latin typeface="Arial"/>
            </a:endParaRPr>
          </a:p>
          <a:p>
            <a:pPr lvl="1" marL="864000" indent="-324000">
              <a:spcBef>
                <a:spcPts val="1134"/>
              </a:spcBef>
              <a:buClr>
                <a:srgbClr val="000000"/>
              </a:buClr>
              <a:buSzPct val="75000"/>
              <a:buFont typeface="Symbol" charset="2"/>
              <a:buChar char=""/>
            </a:pPr>
            <a:r>
              <a:rPr b="0" lang="es-MX" sz="2800" spc="-1" strike="noStrike">
                <a:latin typeface="Arial"/>
              </a:rPr>
              <a:t>Segundo nivel del esquema</a:t>
            </a:r>
            <a:endParaRPr b="0" lang="es-MX" sz="2800" spc="-1" strike="noStrike">
              <a:latin typeface="Arial"/>
            </a:endParaRPr>
          </a:p>
          <a:p>
            <a:pPr lvl="2" marL="1296000" indent="-288000">
              <a:spcBef>
                <a:spcPts val="850"/>
              </a:spcBef>
              <a:buClr>
                <a:srgbClr val="000000"/>
              </a:buClr>
              <a:buSzPct val="45000"/>
              <a:buFont typeface="Wingdings" charset="2"/>
              <a:buChar char=""/>
            </a:pPr>
            <a:r>
              <a:rPr b="0" lang="es-MX" sz="2400" spc="-1" strike="noStrike">
                <a:latin typeface="Arial"/>
              </a:rPr>
              <a:t>Tercer nivel del esquema</a:t>
            </a:r>
            <a:endParaRPr b="0" lang="es-MX" sz="2400" spc="-1" strike="noStrike">
              <a:latin typeface="Arial"/>
            </a:endParaRPr>
          </a:p>
          <a:p>
            <a:pPr lvl="3" marL="1728000" indent="-216000">
              <a:spcBef>
                <a:spcPts val="567"/>
              </a:spcBef>
              <a:buClr>
                <a:srgbClr val="000000"/>
              </a:buClr>
              <a:buSzPct val="75000"/>
              <a:buFont typeface="Symbol" charset="2"/>
              <a:buChar char=""/>
            </a:pPr>
            <a:r>
              <a:rPr b="0" lang="es-MX" sz="2000" spc="-1" strike="noStrike">
                <a:latin typeface="Arial"/>
              </a:rPr>
              <a:t>Cuarto nivel del esquema</a:t>
            </a:r>
            <a:endParaRPr b="0" lang="es-MX" sz="2000" spc="-1" strike="noStrike">
              <a:latin typeface="Arial"/>
            </a:endParaRPr>
          </a:p>
          <a:p>
            <a:pPr lvl="4" marL="2160000" indent="-216000">
              <a:spcBef>
                <a:spcPts val="283"/>
              </a:spcBef>
              <a:buClr>
                <a:srgbClr val="000000"/>
              </a:buClr>
              <a:buSzPct val="45000"/>
              <a:buFont typeface="Wingdings" charset="2"/>
              <a:buChar char=""/>
            </a:pPr>
            <a:r>
              <a:rPr b="0" lang="es-MX" sz="2000" spc="-1" strike="noStrike">
                <a:latin typeface="Arial"/>
              </a:rPr>
              <a:t>Quinto nivel del esquema</a:t>
            </a:r>
            <a:endParaRPr b="0" lang="es-MX" sz="2000" spc="-1" strike="noStrike">
              <a:latin typeface="Arial"/>
            </a:endParaRPr>
          </a:p>
          <a:p>
            <a:pPr lvl="5" marL="2592000" indent="-216000">
              <a:spcBef>
                <a:spcPts val="283"/>
              </a:spcBef>
              <a:buClr>
                <a:srgbClr val="000000"/>
              </a:buClr>
              <a:buSzPct val="45000"/>
              <a:buFont typeface="Wingdings" charset="2"/>
              <a:buChar char=""/>
            </a:pPr>
            <a:r>
              <a:rPr b="0" lang="es-MX" sz="2000" spc="-1" strike="noStrike">
                <a:latin typeface="Arial"/>
              </a:rPr>
              <a:t>Sexto nivel del esquema</a:t>
            </a:r>
            <a:endParaRPr b="0" lang="es-MX" sz="2000" spc="-1" strike="noStrike">
              <a:latin typeface="Arial"/>
            </a:endParaRPr>
          </a:p>
          <a:p>
            <a:pPr lvl="6" marL="3024000" indent="-216000">
              <a:spcBef>
                <a:spcPts val="283"/>
              </a:spcBef>
              <a:buClr>
                <a:srgbClr val="000000"/>
              </a:buClr>
              <a:buSzPct val="45000"/>
              <a:buFont typeface="Wingdings" charset="2"/>
              <a:buChar char=""/>
            </a:pPr>
            <a:r>
              <a:rPr b="0" lang="es-MX" sz="2000" spc="-1" strike="noStrike">
                <a:latin typeface="Arial"/>
              </a:rPr>
              <a:t>Séptimo nivel del esquema</a:t>
            </a:r>
            <a:endParaRPr b="0" lang="es-MX"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image" Target="../media/image19.png"/><Relationship Id="rId3"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image" Target="../media/image21.png"/><Relationship Id="rId3"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22.png"/><Relationship Id="rId2" Type="http://schemas.openxmlformats.org/officeDocument/2006/relationships/image" Target="../media/image23.png"/><Relationship Id="rId3"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24.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png"/><Relationship Id="rId3"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image" Target="../media/image11.png"/><Relationship Id="rId3"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image" Target="../media/image13.png"/><Relationship Id="rId3"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image" Target="../media/image15.png"/><Relationship Id="rId3"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16.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CustomShape 1"/>
          <p:cNvSpPr/>
          <p:nvPr/>
        </p:nvSpPr>
        <p:spPr>
          <a:xfrm>
            <a:off x="360000" y="333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Resumen Ejecutivo EXPO EMPRENDEDORES 2019</a:t>
            </a:r>
            <a:endParaRPr b="0" lang="es-MX" sz="3200" spc="-1" strike="noStrike">
              <a:latin typeface="Arial"/>
            </a:endParaRPr>
          </a:p>
        </p:txBody>
      </p:sp>
      <p:sp>
        <p:nvSpPr>
          <p:cNvPr id="124" name="CustomShape 2"/>
          <p:cNvSpPr/>
          <p:nvPr/>
        </p:nvSpPr>
        <p:spPr>
          <a:xfrm>
            <a:off x="540000" y="4680000"/>
            <a:ext cx="9178200" cy="2518200"/>
          </a:xfrm>
          <a:prstGeom prst="rect">
            <a:avLst/>
          </a:prstGeom>
          <a:noFill/>
          <a:ln>
            <a:noFill/>
          </a:ln>
        </p:spPr>
        <p:style>
          <a:lnRef idx="0"/>
          <a:fillRef idx="0"/>
          <a:effectRef idx="0"/>
          <a:fontRef idx="minor"/>
        </p:style>
        <p:txBody>
          <a:bodyPr lIns="0" rIns="0" tIns="0" bIns="0"/>
          <a:p>
            <a:pPr>
              <a:lnSpc>
                <a:spcPct val="100000"/>
              </a:lnSpc>
            </a:pPr>
            <a:r>
              <a:rPr b="0" lang="es-MX" sz="2200" spc="-1" strike="noStrike">
                <a:solidFill>
                  <a:srgbClr val="1c1c1c"/>
                </a:solidFill>
                <a:latin typeface="Source Sans Pro Light"/>
                <a:ea typeface="DejaVu Sans"/>
              </a:rPr>
              <a:t>Metodología  </a:t>
            </a:r>
            <a:endParaRPr b="0" lang="es-MX" sz="2200" spc="-1" strike="noStrike">
              <a:latin typeface="Arial"/>
            </a:endParaRPr>
          </a:p>
          <a:p>
            <a:pPr>
              <a:lnSpc>
                <a:spcPct val="100000"/>
              </a:lnSpc>
            </a:pPr>
            <a:r>
              <a:rPr b="0" lang="es-MX" sz="2200" spc="-1" strike="noStrike">
                <a:solidFill>
                  <a:srgbClr val="1c1c1c"/>
                </a:solidFill>
                <a:latin typeface="Source Sans Pro Light"/>
                <a:ea typeface="DejaVu Sans"/>
              </a:rPr>
              <a:t>Sección Preparatoria.</a:t>
            </a:r>
            <a:endParaRPr b="0" lang="es-MX" sz="2200" spc="-1" strike="noStrike">
              <a:latin typeface="Arial"/>
            </a:endParaRPr>
          </a:p>
          <a:p>
            <a:pPr>
              <a:lnSpc>
                <a:spcPct val="100000"/>
              </a:lnSpc>
            </a:pPr>
            <a:r>
              <a:rPr b="0" lang="es-MX" sz="2200" spc="-1" strike="noStrike">
                <a:solidFill>
                  <a:srgbClr val="1c1c1c"/>
                </a:solidFill>
                <a:latin typeface="Source Sans Pro Light"/>
                <a:ea typeface="DejaVu Sans"/>
              </a:rPr>
              <a:t>Formación Para el Trabajo</a:t>
            </a:r>
            <a:endParaRPr b="0" lang="es-MX" sz="2200" spc="-1" strike="noStrike">
              <a:latin typeface="Arial"/>
            </a:endParaRPr>
          </a:p>
          <a:p>
            <a:pPr>
              <a:lnSpc>
                <a:spcPct val="100000"/>
              </a:lnSpc>
            </a:pPr>
            <a:r>
              <a:rPr b="0" lang="es-MX" sz="2200" spc="-1" strike="noStrike">
                <a:solidFill>
                  <a:srgbClr val="1c1c1c"/>
                </a:solidFill>
                <a:latin typeface="Source Sans Pro Light"/>
                <a:ea typeface="DejaVu Sans"/>
              </a:rPr>
              <a:t>LRI Carmen Avitia</a:t>
            </a:r>
            <a:endParaRPr b="0" lang="es-MX" sz="2200" spc="-1" strike="noStrike">
              <a:latin typeface="Arial"/>
            </a:endParaRPr>
          </a:p>
        </p:txBody>
      </p:sp>
      <p:pic>
        <p:nvPicPr>
          <p:cNvPr id="125" name="" descr=""/>
          <p:cNvPicPr/>
          <p:nvPr/>
        </p:nvPicPr>
        <p:blipFill>
          <a:blip r:embed="rId1"/>
          <a:stretch/>
        </p:blipFill>
        <p:spPr>
          <a:xfrm>
            <a:off x="7200000" y="468360"/>
            <a:ext cx="1942560" cy="2448360"/>
          </a:xfrm>
          <a:prstGeom prst="rect">
            <a:avLst/>
          </a:prstGeom>
          <a:ln>
            <a:noFill/>
          </a:ln>
        </p:spPr>
      </p:pic>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3. Modelo de negocio y cadena de valor</a:t>
            </a:r>
            <a:endParaRPr b="0" lang="es-MX" sz="3200" spc="-1" strike="noStrike">
              <a:latin typeface="Arial"/>
            </a:endParaRPr>
          </a:p>
        </p:txBody>
      </p:sp>
      <p:sp>
        <p:nvSpPr>
          <p:cNvPr id="157" name="CustomShape 2"/>
          <p:cNvSpPr/>
          <p:nvPr/>
        </p:nvSpPr>
        <p:spPr>
          <a:xfrm>
            <a:off x="360000" y="1980000"/>
            <a:ext cx="4607280" cy="3203280"/>
          </a:xfrm>
          <a:prstGeom prst="rect">
            <a:avLst/>
          </a:prstGeom>
          <a:noFill/>
          <a:ln>
            <a:noFill/>
          </a:ln>
        </p:spPr>
        <p:style>
          <a:lnRef idx="0"/>
          <a:fillRef idx="0"/>
          <a:effectRef idx="0"/>
          <a:fontRef idx="minor"/>
        </p:style>
        <p:txBody>
          <a:bodyPr lIns="0" rIns="0" tIns="0" bIns="0">
            <a:normAutofit/>
          </a:bodyPr>
          <a:p>
            <a:pPr>
              <a:lnSpc>
                <a:spcPct val="100000"/>
              </a:lnSpc>
              <a:spcAft>
                <a:spcPts val="1142"/>
              </a:spcAft>
            </a:pPr>
            <a:r>
              <a:rPr b="0" lang="es-MX" sz="1800" spc="-1" strike="noStrike">
                <a:latin typeface="Arial"/>
              </a:rPr>
              <a:t>|</a:t>
            </a:r>
            <a:endParaRPr b="0" lang="es-MX" sz="1800" spc="-1" strike="noStrike">
              <a:latin typeface="Arial"/>
            </a:endParaRPr>
          </a:p>
        </p:txBody>
      </p:sp>
      <p:pic>
        <p:nvPicPr>
          <p:cNvPr id="158" name="" descr=""/>
          <p:cNvPicPr/>
          <p:nvPr/>
        </p:nvPicPr>
        <p:blipFill>
          <a:blip r:embed="rId1"/>
          <a:stretch/>
        </p:blipFill>
        <p:spPr>
          <a:xfrm>
            <a:off x="8751240" y="360000"/>
            <a:ext cx="678960" cy="856080"/>
          </a:xfrm>
          <a:prstGeom prst="rect">
            <a:avLst/>
          </a:prstGeom>
          <a:ln>
            <a:noFill/>
          </a:ln>
        </p:spPr>
      </p:pic>
      <p:sp>
        <p:nvSpPr>
          <p:cNvPr id="159" name="TextShape 3"/>
          <p:cNvSpPr txBox="1"/>
          <p:nvPr/>
        </p:nvSpPr>
        <p:spPr>
          <a:xfrm>
            <a:off x="468000" y="1548000"/>
            <a:ext cx="9000000" cy="5436360"/>
          </a:xfrm>
          <a:prstGeom prst="rect">
            <a:avLst/>
          </a:prstGeom>
          <a:noFill/>
          <a:ln>
            <a:noFill/>
          </a:ln>
        </p:spPr>
        <p:txBody>
          <a:bodyPr lIns="90000" rIns="90000" tIns="45000" bIns="45000"/>
          <a:p>
            <a:r>
              <a:rPr b="1" lang="es-MX" sz="1800" spc="-1" strike="noStrike">
                <a:latin typeface="Arial"/>
              </a:rPr>
              <a:t>Diferencias</a:t>
            </a:r>
            <a:endParaRPr b="1" lang="es-MX" sz="1800" spc="-1" strike="noStrike">
              <a:latin typeface="Arial"/>
            </a:endParaRPr>
          </a:p>
          <a:p>
            <a:r>
              <a:rPr b="0" lang="es-MX" sz="1800" spc="-1" strike="noStrike">
                <a:latin typeface="Arial"/>
              </a:rPr>
              <a:t>Los modelos de negocio se diferencian de los modelos de cadena de valor, centrándose en el aspecto financiero de las operaciones de una empresa, o los números que le permiten llegar a fin de mes. Por el contrario, los modelos de cadena de valor dan forma a la experiencia del cliente, proporcionando disfrute, utilidades o ahorros. Si una empresa ofrece mucho a sus clientes a través de su cadena de valor, se corre el riesgo de quedarse sin costos hasta un punto que no es más rentable.</a:t>
            </a:r>
            <a:endParaRPr b="0" lang="es-MX" sz="1800" spc="-1" strike="noStrike">
              <a:latin typeface="Arial"/>
            </a:endParaRPr>
          </a:p>
          <a:p>
            <a:r>
              <a:rPr b="1" lang="es-MX" sz="1800" spc="-1" strike="noStrike">
                <a:latin typeface="Arial"/>
              </a:rPr>
              <a:t>Relación</a:t>
            </a:r>
            <a:endParaRPr b="1" lang="es-MX" sz="1800" spc="-1" strike="noStrike">
              <a:latin typeface="Arial"/>
            </a:endParaRPr>
          </a:p>
          <a:p>
            <a:r>
              <a:rPr b="0" lang="es-MX" sz="1800" spc="-1" strike="noStrike">
                <a:latin typeface="Arial"/>
              </a:rPr>
              <a:t>El modelo de cadena de valor de una empresa es una parte importante de tu modelo de negocio, ya que los clientes satisfechos compran productos y servicios a través del tiempo. Los ingresos de los clientes que se benefician de la cadena de valor mantienen a flote a la empresa y los clientes satisfechos que proporcionen la repetición de negocios y referencias ayudan a reducir los gastos de publicidad. La relación ideal entre un modelo de negocio y un modelo de cadena de valor involucra el equilibrio, ya que la empresa invierte el dinero suficiente para crear valor, sin dejar de mantener los costes bajo control y generando un beneficio.</a:t>
            </a:r>
            <a:endParaRPr b="0" lang="es-MX" sz="1800" spc="-1" strike="noStrike">
              <a:latin typeface="Arial"/>
            </a:endParaRPr>
          </a:p>
          <a:p>
            <a:endParaRPr b="0" lang="es-MX" sz="1800" spc="-1" strike="noStrike">
              <a:latin typeface="Arial"/>
            </a:endParaRPr>
          </a:p>
        </p:txBody>
      </p:sp>
    </p:spTree>
  </p:cSld>
  <p:timing>
    <p:tnLst>
      <p:par>
        <p:cTn id="19" dur="indefinite" restart="never" nodeType="tmRoot">
          <p:childTnLst>
            <p:seq>
              <p:cTn id="20"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4. Mercado objetivo y potencial</a:t>
            </a:r>
            <a:endParaRPr b="0" lang="es-MX" sz="3200" spc="-1" strike="noStrike">
              <a:latin typeface="Arial"/>
            </a:endParaRPr>
          </a:p>
          <a:p>
            <a:pPr>
              <a:lnSpc>
                <a:spcPct val="100000"/>
              </a:lnSpc>
            </a:pPr>
            <a:endParaRPr b="0" lang="es-MX" sz="3200" spc="-1" strike="noStrike">
              <a:latin typeface="Arial"/>
            </a:endParaRPr>
          </a:p>
        </p:txBody>
      </p:sp>
      <p:sp>
        <p:nvSpPr>
          <p:cNvPr id="161" name="CustomShape 2"/>
          <p:cNvSpPr/>
          <p:nvPr/>
        </p:nvSpPr>
        <p:spPr>
          <a:xfrm>
            <a:off x="360000" y="1980000"/>
            <a:ext cx="4607280" cy="4499280"/>
          </a:xfrm>
          <a:prstGeom prst="rect">
            <a:avLst/>
          </a:prstGeom>
          <a:noFill/>
          <a:ln>
            <a:noFill/>
          </a:ln>
        </p:spPr>
        <p:style>
          <a:lnRef idx="0"/>
          <a:fillRef idx="0"/>
          <a:effectRef idx="0"/>
          <a:fontRef idx="minor"/>
        </p:style>
        <p:txBody>
          <a:bodyPr lIns="0" rIns="0" tIns="0" bIns="0">
            <a:normAutofit/>
          </a:bodyPr>
          <a:p>
            <a:pPr>
              <a:lnSpc>
                <a:spcPct val="100000"/>
              </a:lnSpc>
              <a:spcAft>
                <a:spcPts val="1142"/>
              </a:spcAft>
            </a:pPr>
            <a:r>
              <a:rPr b="1" lang="es-MX" sz="2600" spc="-1" strike="noStrike">
                <a:solidFill>
                  <a:srgbClr val="1c1c1c"/>
                </a:solidFill>
                <a:latin typeface="Source Sans Pro Semibold"/>
                <a:ea typeface="DejaVu Sans"/>
              </a:rPr>
              <a:t>También deberás nombrar el mercado potencial al que te quieres dirigir y quién es tu público objetivo o buyer persona.</a:t>
            </a:r>
            <a:endParaRPr b="0" lang="es-MX" sz="2600" spc="-1" strike="noStrike">
              <a:latin typeface="Arial"/>
            </a:endParaRPr>
          </a:p>
          <a:p>
            <a:pPr>
              <a:lnSpc>
                <a:spcPct val="100000"/>
              </a:lnSpc>
              <a:spcAft>
                <a:spcPts val="1142"/>
              </a:spcAft>
            </a:pPr>
            <a:endParaRPr b="0" lang="es-MX" sz="2600" spc="-1" strike="noStrike">
              <a:latin typeface="Arial"/>
            </a:endParaRPr>
          </a:p>
          <a:p>
            <a:pPr>
              <a:lnSpc>
                <a:spcPct val="100000"/>
              </a:lnSpc>
              <a:spcAft>
                <a:spcPts val="1142"/>
              </a:spcAft>
            </a:pPr>
            <a:r>
              <a:rPr b="1" lang="es-MX" sz="2600" spc="-1" strike="noStrike">
                <a:solidFill>
                  <a:srgbClr val="1c1c1c"/>
                </a:solidFill>
                <a:latin typeface="Source Sans Pro Semibold"/>
                <a:ea typeface="DejaVu Sans"/>
              </a:rPr>
              <a:t>Lo ideal sería que pudieras cuantificar el volumen de tu público objetivo para que los posibles inversores o socios puedan ver a cuántas personas podéis alcanzar.</a:t>
            </a:r>
            <a:endParaRPr b="0" lang="es-MX" sz="2600" spc="-1" strike="noStrike">
              <a:latin typeface="Arial"/>
            </a:endParaRPr>
          </a:p>
        </p:txBody>
      </p:sp>
      <p:pic>
        <p:nvPicPr>
          <p:cNvPr id="162" name="" descr=""/>
          <p:cNvPicPr/>
          <p:nvPr/>
        </p:nvPicPr>
        <p:blipFill>
          <a:blip r:embed="rId1"/>
          <a:stretch/>
        </p:blipFill>
        <p:spPr>
          <a:xfrm>
            <a:off x="8751240" y="360000"/>
            <a:ext cx="678960" cy="856080"/>
          </a:xfrm>
          <a:prstGeom prst="rect">
            <a:avLst/>
          </a:prstGeom>
          <a:ln>
            <a:noFill/>
          </a:ln>
        </p:spPr>
      </p:pic>
      <p:sp>
        <p:nvSpPr>
          <p:cNvPr id="163" name="CustomShape 3"/>
          <p:cNvSpPr/>
          <p:nvPr/>
        </p:nvSpPr>
        <p:spPr>
          <a:xfrm>
            <a:off x="5937120" y="4428000"/>
            <a:ext cx="3246120" cy="799560"/>
          </a:xfrm>
          <a:prstGeom prst="rect">
            <a:avLst/>
          </a:prstGeom>
          <a:noFill/>
          <a:ln>
            <a:noFill/>
          </a:ln>
        </p:spPr>
        <p:style>
          <a:lnRef idx="0"/>
          <a:fillRef idx="0"/>
          <a:effectRef idx="0"/>
          <a:fontRef idx="minor"/>
        </p:style>
      </p:sp>
      <p:pic>
        <p:nvPicPr>
          <p:cNvPr id="164" name="" descr=""/>
          <p:cNvPicPr/>
          <p:nvPr/>
        </p:nvPicPr>
        <p:blipFill>
          <a:blip r:embed="rId2"/>
          <a:stretch/>
        </p:blipFill>
        <p:spPr>
          <a:xfrm>
            <a:off x="5112000" y="2733840"/>
            <a:ext cx="4757040" cy="2378160"/>
          </a:xfrm>
          <a:prstGeom prst="rect">
            <a:avLst/>
          </a:prstGeom>
          <a:ln>
            <a:noFill/>
          </a:ln>
        </p:spPr>
      </p:pic>
    </p:spTree>
  </p:cSld>
  <p:timing>
    <p:tnLst>
      <p:par>
        <p:cTn id="21" dur="indefinite" restart="never" nodeType="tmRoot">
          <p:childTnLst>
            <p:seq>
              <p:cTn id="22"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CustomShape 1"/>
          <p:cNvSpPr/>
          <p:nvPr/>
        </p:nvSpPr>
        <p:spPr>
          <a:xfrm>
            <a:off x="144000" y="432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5. Estado actual del proyecto</a:t>
            </a:r>
            <a:endParaRPr b="0" lang="es-MX" sz="3200" spc="-1" strike="noStrike">
              <a:latin typeface="Arial"/>
            </a:endParaRPr>
          </a:p>
        </p:txBody>
      </p:sp>
      <p:sp>
        <p:nvSpPr>
          <p:cNvPr id="166" name="CustomShape 2"/>
          <p:cNvSpPr/>
          <p:nvPr/>
        </p:nvSpPr>
        <p:spPr>
          <a:xfrm>
            <a:off x="360000" y="1980000"/>
            <a:ext cx="4679280" cy="4499280"/>
          </a:xfrm>
          <a:prstGeom prst="rect">
            <a:avLst/>
          </a:prstGeom>
          <a:noFill/>
          <a:ln>
            <a:noFill/>
          </a:ln>
        </p:spPr>
        <p:style>
          <a:lnRef idx="0"/>
          <a:fillRef idx="0"/>
          <a:effectRef idx="0"/>
          <a:fontRef idx="minor"/>
        </p:style>
        <p:txBody>
          <a:bodyPr lIns="0" rIns="0" tIns="0" bIns="0">
            <a:normAutofit/>
          </a:bodyPr>
          <a:p>
            <a:pPr>
              <a:lnSpc>
                <a:spcPct val="100000"/>
              </a:lnSpc>
              <a:spcAft>
                <a:spcPts val="1134"/>
              </a:spcAft>
            </a:pPr>
            <a:r>
              <a:rPr b="1" lang="es-MX" sz="2600" spc="-1" strike="noStrike">
                <a:solidFill>
                  <a:srgbClr val="1c1c1c"/>
                </a:solidFill>
                <a:latin typeface="Source Sans Pro Light"/>
                <a:ea typeface="DejaVu Sans"/>
              </a:rPr>
              <a:t>Suele ser habitual que cuando estás desarrollando un plan de negocios, el proyecto ya lo has comenzado.</a:t>
            </a:r>
            <a:endParaRPr b="0" lang="es-MX" sz="2600" spc="-1" strike="noStrike">
              <a:latin typeface="Arial"/>
            </a:endParaRPr>
          </a:p>
          <a:p>
            <a:pPr>
              <a:lnSpc>
                <a:spcPct val="100000"/>
              </a:lnSpc>
              <a:spcAft>
                <a:spcPts val="1134"/>
              </a:spcAft>
            </a:pPr>
            <a:endParaRPr b="0" lang="es-MX" sz="2600" spc="-1" strike="noStrike">
              <a:latin typeface="Arial"/>
            </a:endParaRPr>
          </a:p>
          <a:p>
            <a:pPr>
              <a:lnSpc>
                <a:spcPct val="100000"/>
              </a:lnSpc>
              <a:spcAft>
                <a:spcPts val="1134"/>
              </a:spcAft>
            </a:pPr>
            <a:r>
              <a:rPr b="1" lang="es-MX" sz="2600" spc="-1" strike="noStrike">
                <a:solidFill>
                  <a:srgbClr val="1c1c1c"/>
                </a:solidFill>
                <a:latin typeface="Source Sans Pro Light"/>
                <a:ea typeface="DejaVu Sans"/>
              </a:rPr>
              <a:t>Es por ello, que aquí es donde deberás de nombrar en qué situación se encuentra actualmente el proyecto y qué objetivos has alcanzado ya.</a:t>
            </a:r>
            <a:endParaRPr b="0" lang="es-MX" sz="2600" spc="-1" strike="noStrike">
              <a:latin typeface="Arial"/>
            </a:endParaRPr>
          </a:p>
          <a:p>
            <a:pPr>
              <a:lnSpc>
                <a:spcPct val="100000"/>
              </a:lnSpc>
              <a:spcAft>
                <a:spcPts val="1134"/>
              </a:spcAft>
            </a:pPr>
            <a:endParaRPr b="0" lang="es-MX" sz="2600" spc="-1" strike="noStrike">
              <a:latin typeface="Arial"/>
            </a:endParaRPr>
          </a:p>
          <a:p>
            <a:pPr>
              <a:lnSpc>
                <a:spcPct val="100000"/>
              </a:lnSpc>
              <a:spcAft>
                <a:spcPts val="1142"/>
              </a:spcAft>
            </a:pPr>
            <a:r>
              <a:rPr b="0" i="1" lang="es-MX" sz="2400" spc="-1" strike="noStrike">
                <a:solidFill>
                  <a:srgbClr val="1c1c1c"/>
                </a:solidFill>
                <a:latin typeface="Source Sans Pro Semibold"/>
                <a:ea typeface="DejaVu Sans"/>
              </a:rPr>
              <a:t> </a:t>
            </a:r>
            <a:endParaRPr b="0" lang="es-MX" sz="2400" spc="-1" strike="noStrike">
              <a:latin typeface="Arial"/>
            </a:endParaRPr>
          </a:p>
          <a:p>
            <a:pPr>
              <a:lnSpc>
                <a:spcPct val="100000"/>
              </a:lnSpc>
              <a:spcAft>
                <a:spcPts val="1142"/>
              </a:spcAft>
            </a:pPr>
            <a:endParaRPr b="0" lang="es-MX" sz="2400" spc="-1" strike="noStrike">
              <a:latin typeface="Arial"/>
            </a:endParaRPr>
          </a:p>
        </p:txBody>
      </p:sp>
      <p:pic>
        <p:nvPicPr>
          <p:cNvPr id="167" name="" descr=""/>
          <p:cNvPicPr/>
          <p:nvPr/>
        </p:nvPicPr>
        <p:blipFill>
          <a:blip r:embed="rId1"/>
          <a:stretch/>
        </p:blipFill>
        <p:spPr>
          <a:xfrm>
            <a:off x="8895240" y="360000"/>
            <a:ext cx="678960" cy="856080"/>
          </a:xfrm>
          <a:prstGeom prst="rect">
            <a:avLst/>
          </a:prstGeom>
          <a:ln>
            <a:noFill/>
          </a:ln>
        </p:spPr>
      </p:pic>
      <p:pic>
        <p:nvPicPr>
          <p:cNvPr id="168" name="" descr=""/>
          <p:cNvPicPr/>
          <p:nvPr/>
        </p:nvPicPr>
        <p:blipFill>
          <a:blip r:embed="rId2"/>
          <a:stretch/>
        </p:blipFill>
        <p:spPr>
          <a:xfrm>
            <a:off x="5460840" y="2239560"/>
            <a:ext cx="4223160" cy="3094560"/>
          </a:xfrm>
          <a:prstGeom prst="rect">
            <a:avLst/>
          </a:prstGeom>
          <a:ln>
            <a:noFill/>
          </a:ln>
        </p:spPr>
      </p:pic>
    </p:spTree>
  </p:cSld>
  <p:timing>
    <p:tnLst>
      <p:par>
        <p:cTn id="23" dur="indefinite" restart="never" nodeType="tmRoot">
          <p:childTnLst>
            <p:seq>
              <p:cTn id="24"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CustomShape 1"/>
          <p:cNvSpPr/>
          <p:nvPr/>
        </p:nvSpPr>
        <p:spPr>
          <a:xfrm>
            <a:off x="144000" y="432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6. Equipo que forma parte del proyecto</a:t>
            </a:r>
            <a:endParaRPr b="0" lang="es-MX" sz="3200" spc="-1" strike="noStrike">
              <a:latin typeface="Arial"/>
            </a:endParaRPr>
          </a:p>
        </p:txBody>
      </p:sp>
      <p:sp>
        <p:nvSpPr>
          <p:cNvPr id="170" name="CustomShape 2"/>
          <p:cNvSpPr/>
          <p:nvPr/>
        </p:nvSpPr>
        <p:spPr>
          <a:xfrm>
            <a:off x="216000" y="1834200"/>
            <a:ext cx="4896000" cy="5185800"/>
          </a:xfrm>
          <a:prstGeom prst="rect">
            <a:avLst/>
          </a:prstGeom>
          <a:noFill/>
          <a:ln>
            <a:noFill/>
          </a:ln>
        </p:spPr>
        <p:style>
          <a:lnRef idx="0"/>
          <a:fillRef idx="0"/>
          <a:effectRef idx="0"/>
          <a:fontRef idx="minor"/>
        </p:style>
        <p:txBody>
          <a:bodyPr lIns="0" rIns="0" tIns="0" bIns="0">
            <a:normAutofit/>
          </a:bodyPr>
          <a:p>
            <a:pPr>
              <a:lnSpc>
                <a:spcPct val="100000"/>
              </a:lnSpc>
              <a:spcAft>
                <a:spcPts val="1134"/>
              </a:spcAft>
            </a:pPr>
            <a:r>
              <a:rPr b="1" lang="es-MX" sz="2400" spc="-1" strike="noStrike">
                <a:solidFill>
                  <a:srgbClr val="1c1c1c"/>
                </a:solidFill>
                <a:latin typeface="Source Sans Pro Light"/>
                <a:ea typeface="DejaVu Sans"/>
              </a:rPr>
              <a:t>Finalmente, para dar por finalizado el resumen ejecutivo de un plan de negocios deberás de nombrar a todos los integrantes que van a formar parte del proyecto, así como la función que van a ejercer y una breve descripción de su experiencia y formación</a:t>
            </a:r>
            <a:endParaRPr b="0" lang="es-MX" sz="2400" spc="-1" strike="noStrike">
              <a:latin typeface="Arial"/>
            </a:endParaRPr>
          </a:p>
        </p:txBody>
      </p:sp>
      <p:pic>
        <p:nvPicPr>
          <p:cNvPr id="171" name="" descr=""/>
          <p:cNvPicPr/>
          <p:nvPr/>
        </p:nvPicPr>
        <p:blipFill>
          <a:blip r:embed="rId1"/>
          <a:stretch/>
        </p:blipFill>
        <p:spPr>
          <a:xfrm>
            <a:off x="8895240" y="360000"/>
            <a:ext cx="678960" cy="856080"/>
          </a:xfrm>
          <a:prstGeom prst="rect">
            <a:avLst/>
          </a:prstGeom>
          <a:ln>
            <a:noFill/>
          </a:ln>
        </p:spPr>
      </p:pic>
      <p:pic>
        <p:nvPicPr>
          <p:cNvPr id="172" name="" descr=""/>
          <p:cNvPicPr/>
          <p:nvPr/>
        </p:nvPicPr>
        <p:blipFill>
          <a:blip r:embed="rId2"/>
          <a:stretch/>
        </p:blipFill>
        <p:spPr>
          <a:xfrm>
            <a:off x="5165280" y="1656000"/>
            <a:ext cx="4446720" cy="4446720"/>
          </a:xfrm>
          <a:prstGeom prst="rect">
            <a:avLst/>
          </a:prstGeom>
          <a:ln>
            <a:noFill/>
          </a:ln>
        </p:spPr>
      </p:pic>
    </p:spTree>
  </p:cSld>
  <p:timing>
    <p:tnLst>
      <p:par>
        <p:cTn id="25" dur="indefinite" restart="never" nodeType="tmRoot">
          <p:childTnLst>
            <p:seq>
              <p:cTn id="26"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CustomShape 1"/>
          <p:cNvSpPr/>
          <p:nvPr/>
        </p:nvSpPr>
        <p:spPr>
          <a:xfrm>
            <a:off x="360000" y="1980000"/>
            <a:ext cx="9178200" cy="4678200"/>
          </a:xfrm>
          <a:prstGeom prst="rect">
            <a:avLst/>
          </a:prstGeom>
          <a:noFill/>
          <a:ln>
            <a:noFill/>
          </a:ln>
        </p:spPr>
        <p:style>
          <a:lnRef idx="0"/>
          <a:fillRef idx="0"/>
          <a:effectRef idx="0"/>
          <a:fontRef idx="minor"/>
        </p:style>
        <p:txBody>
          <a:bodyPr lIns="0" rIns="0" tIns="0" bIns="0">
            <a:normAutofit/>
          </a:bodyPr>
          <a:p>
            <a:pPr algn="ctr">
              <a:lnSpc>
                <a:spcPct val="100000"/>
              </a:lnSpc>
              <a:spcAft>
                <a:spcPts val="1142"/>
              </a:spcAft>
            </a:pPr>
            <a:r>
              <a:rPr b="1" lang="es-MX" sz="3200" spc="-1" strike="noStrike">
                <a:solidFill>
                  <a:srgbClr val="1c1c1c"/>
                </a:solidFill>
                <a:latin typeface="Source Sans Pro Semibold"/>
                <a:ea typeface="DejaVu Sans"/>
              </a:rPr>
              <a:t>GRACIAS!!!!</a:t>
            </a:r>
            <a:endParaRPr b="0" lang="es-MX" sz="3200" spc="-1" strike="noStrike">
              <a:latin typeface="Arial"/>
            </a:endParaRPr>
          </a:p>
        </p:txBody>
      </p:sp>
      <p:pic>
        <p:nvPicPr>
          <p:cNvPr id="174" name="" descr=""/>
          <p:cNvPicPr/>
          <p:nvPr/>
        </p:nvPicPr>
        <p:blipFill>
          <a:blip r:embed="rId1"/>
          <a:stretch/>
        </p:blipFill>
        <p:spPr>
          <a:xfrm>
            <a:off x="3420000" y="2664000"/>
            <a:ext cx="2940840" cy="3706200"/>
          </a:xfrm>
          <a:prstGeom prst="rect">
            <a:avLst/>
          </a:prstGeom>
          <a:ln>
            <a:noFill/>
          </a:ln>
        </p:spPr>
      </p:pic>
    </p:spTree>
  </p:cSld>
  <p:timing>
    <p:tnLst>
      <p:par>
        <p:cTn id="27" dur="indefinite" restart="never" nodeType="tmRoot">
          <p:childTnLst>
            <p:seq>
              <p:cTn id="28"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¿QUE ES, EXPO-EMPRENDEDORES?</a:t>
            </a:r>
            <a:endParaRPr b="0" lang="es-MX" sz="3200" spc="-1" strike="noStrike">
              <a:latin typeface="Arial"/>
            </a:endParaRPr>
          </a:p>
        </p:txBody>
      </p:sp>
      <p:sp>
        <p:nvSpPr>
          <p:cNvPr id="127" name="CustomShape 2"/>
          <p:cNvSpPr/>
          <p:nvPr/>
        </p:nvSpPr>
        <p:spPr>
          <a:xfrm>
            <a:off x="360000" y="1980000"/>
            <a:ext cx="4607640" cy="4283280"/>
          </a:xfrm>
          <a:prstGeom prst="rect">
            <a:avLst/>
          </a:prstGeom>
          <a:noFill/>
          <a:ln>
            <a:noFill/>
          </a:ln>
        </p:spPr>
        <p:style>
          <a:lnRef idx="0"/>
          <a:fillRef idx="0"/>
          <a:effectRef idx="0"/>
          <a:fontRef idx="minor"/>
        </p:style>
        <p:txBody>
          <a:bodyPr lIns="0" rIns="0" tIns="0" bIns="0">
            <a:normAutofit/>
          </a:bodyPr>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Es una plataforma para que tu idea de negocio se vea materializada.</a:t>
            </a:r>
            <a:endParaRPr b="0" lang="es-MX" sz="2600" spc="-1" strike="noStrike">
              <a:latin typeface="Arial"/>
            </a:endParaRPr>
          </a:p>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Que puede ser algo sencillo hasta algo complejo.</a:t>
            </a:r>
            <a:endParaRPr b="0" lang="es-MX" sz="2600" spc="-1" strike="noStrike">
              <a:latin typeface="Arial"/>
            </a:endParaRPr>
          </a:p>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La IDEA es que tu te atrevas a compartir de una manera creativa tu producto o servicio.</a:t>
            </a:r>
            <a:endParaRPr b="0" lang="es-MX" sz="2600" spc="-1" strike="noStrike">
              <a:latin typeface="Arial"/>
            </a:endParaRPr>
          </a:p>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No solo se trata de vender, sino de aprender de una manera divertida y sencilla, los pasos generales para pensar, crear y materializar un producto.</a:t>
            </a:r>
            <a:endParaRPr b="0" lang="es-MX" sz="2600" spc="-1" strike="noStrike">
              <a:latin typeface="Arial"/>
            </a:endParaRPr>
          </a:p>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endParaRPr b="0" lang="es-MX" sz="2600" spc="-1" strike="noStrike">
              <a:latin typeface="Arial"/>
            </a:endParaRPr>
          </a:p>
        </p:txBody>
      </p:sp>
      <p:pic>
        <p:nvPicPr>
          <p:cNvPr id="128" name="" descr=""/>
          <p:cNvPicPr/>
          <p:nvPr/>
        </p:nvPicPr>
        <p:blipFill>
          <a:blip r:embed="rId1"/>
          <a:stretch/>
        </p:blipFill>
        <p:spPr>
          <a:xfrm>
            <a:off x="8751240" y="360000"/>
            <a:ext cx="678960" cy="856080"/>
          </a:xfrm>
          <a:prstGeom prst="rect">
            <a:avLst/>
          </a:prstGeom>
          <a:ln>
            <a:noFill/>
          </a:ln>
        </p:spPr>
      </p:pic>
      <p:pic>
        <p:nvPicPr>
          <p:cNvPr id="129" name="" descr=""/>
          <p:cNvPicPr/>
          <p:nvPr/>
        </p:nvPicPr>
        <p:blipFill>
          <a:blip r:embed="rId2"/>
          <a:stretch/>
        </p:blipFill>
        <p:spPr>
          <a:xfrm>
            <a:off x="5508000" y="1689840"/>
            <a:ext cx="3887640" cy="4542120"/>
          </a:xfrm>
          <a:prstGeom prst="rect">
            <a:avLst/>
          </a:prstGeom>
          <a:ln>
            <a:noFill/>
          </a:ln>
        </p:spPr>
      </p:pic>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Presentacion final y resumen ejecutivo</a:t>
            </a:r>
            <a:endParaRPr b="0" lang="es-MX" sz="3200" spc="-1" strike="noStrike">
              <a:latin typeface="Arial"/>
            </a:endParaRPr>
          </a:p>
        </p:txBody>
      </p:sp>
      <p:sp>
        <p:nvSpPr>
          <p:cNvPr id="131" name="CustomShape 2"/>
          <p:cNvSpPr/>
          <p:nvPr/>
        </p:nvSpPr>
        <p:spPr>
          <a:xfrm>
            <a:off x="360000" y="1980000"/>
            <a:ext cx="4607640" cy="4283280"/>
          </a:xfrm>
          <a:prstGeom prst="rect">
            <a:avLst/>
          </a:prstGeom>
          <a:noFill/>
          <a:ln>
            <a:noFill/>
          </a:ln>
        </p:spPr>
        <p:style>
          <a:lnRef idx="0"/>
          <a:fillRef idx="0"/>
          <a:effectRef idx="0"/>
          <a:fontRef idx="minor"/>
        </p:style>
        <p:txBody>
          <a:bodyPr lIns="0" rIns="0" tIns="0" bIns="0">
            <a:normAutofit/>
          </a:bodyPr>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Tu resumen ejecutivo y trabajo final, debe ser presentado bajo la norma APA.</a:t>
            </a:r>
            <a:endParaRPr b="0" lang="es-MX" sz="2600" spc="-1" strike="noStrike">
              <a:latin typeface="Arial"/>
            </a:endParaRPr>
          </a:p>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Aquí te dejo la liga para que sigas las instrucciones</a:t>
            </a:r>
            <a:endParaRPr b="0" lang="es-MX" sz="2600" spc="-1" strike="noStrike">
              <a:latin typeface="Arial"/>
            </a:endParaRPr>
          </a:p>
          <a:p>
            <a:pPr>
              <a:lnSpc>
                <a:spcPct val="100000"/>
              </a:lnSpc>
              <a:spcAft>
                <a:spcPts val="1142"/>
              </a:spcAft>
            </a:pPr>
            <a:r>
              <a:rPr b="1" lang="es-MX" sz="2600" spc="-1" strike="noStrike">
                <a:solidFill>
                  <a:srgbClr val="1c1c1c"/>
                </a:solidFill>
                <a:latin typeface="Source Sans Pro Semibold"/>
                <a:ea typeface="DejaVu Sans"/>
              </a:rPr>
              <a:t>https://www.mundonets.com/normas-apa/</a:t>
            </a:r>
            <a:endParaRPr b="0" lang="es-MX" sz="2600" spc="-1" strike="noStrike">
              <a:latin typeface="Arial"/>
            </a:endParaRPr>
          </a:p>
          <a:p>
            <a:pPr marL="216000" indent="-21564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endParaRPr b="0" lang="es-MX" sz="2600" spc="-1" strike="noStrike">
              <a:latin typeface="Arial"/>
            </a:endParaRPr>
          </a:p>
        </p:txBody>
      </p:sp>
      <p:pic>
        <p:nvPicPr>
          <p:cNvPr id="132" name="" descr=""/>
          <p:cNvPicPr/>
          <p:nvPr/>
        </p:nvPicPr>
        <p:blipFill>
          <a:blip r:embed="rId1"/>
          <a:stretch/>
        </p:blipFill>
        <p:spPr>
          <a:xfrm>
            <a:off x="8751240" y="360000"/>
            <a:ext cx="678960" cy="856080"/>
          </a:xfrm>
          <a:prstGeom prst="rect">
            <a:avLst/>
          </a:prstGeom>
          <a:ln>
            <a:noFill/>
          </a:ln>
        </p:spPr>
      </p:pic>
      <p:pic>
        <p:nvPicPr>
          <p:cNvPr id="133" name="" descr=""/>
          <p:cNvPicPr/>
          <p:nvPr/>
        </p:nvPicPr>
        <p:blipFill>
          <a:blip r:embed="rId2"/>
          <a:stretch/>
        </p:blipFill>
        <p:spPr>
          <a:xfrm>
            <a:off x="5043960" y="2196000"/>
            <a:ext cx="4748040" cy="2658600"/>
          </a:xfrm>
          <a:prstGeom prst="rect">
            <a:avLst/>
          </a:prstGeom>
          <a:ln>
            <a:noFill/>
          </a:ln>
        </p:spPr>
      </p:pic>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¿Qué es un informe o resumen ejecutivo y para qué sirve?</a:t>
            </a:r>
            <a:endParaRPr b="0" lang="es-MX" sz="3200" spc="-1" strike="noStrike">
              <a:latin typeface="Arial"/>
            </a:endParaRPr>
          </a:p>
        </p:txBody>
      </p:sp>
      <p:sp>
        <p:nvSpPr>
          <p:cNvPr id="135" name="CustomShape 2"/>
          <p:cNvSpPr/>
          <p:nvPr/>
        </p:nvSpPr>
        <p:spPr>
          <a:xfrm>
            <a:off x="360000" y="1980000"/>
            <a:ext cx="4607280" cy="4283280"/>
          </a:xfrm>
          <a:prstGeom prst="rect">
            <a:avLst/>
          </a:prstGeom>
          <a:noFill/>
          <a:ln>
            <a:noFill/>
          </a:ln>
        </p:spPr>
        <p:style>
          <a:lnRef idx="0"/>
          <a:fillRef idx="0"/>
          <a:effectRef idx="0"/>
          <a:fontRef idx="minor"/>
        </p:style>
        <p:txBody>
          <a:bodyPr lIns="0" rIns="0" tIns="0" bIns="0">
            <a:normAutofit/>
          </a:bodyPr>
          <a:p>
            <a:pPr>
              <a:lnSpc>
                <a:spcPct val="100000"/>
              </a:lnSpc>
              <a:spcAft>
                <a:spcPts val="1142"/>
              </a:spcAft>
            </a:pPr>
            <a:r>
              <a:rPr b="1" lang="es-MX" sz="2600" spc="-1" strike="noStrike">
                <a:solidFill>
                  <a:srgbClr val="1c1c1c"/>
                </a:solidFill>
                <a:latin typeface="Source Sans Pro Semibold"/>
                <a:ea typeface="DejaVu Sans"/>
              </a:rPr>
              <a:t>Es un documento que se entrega de forma adjunta al plan de negocios o business plan con el objetivo de resumir y resaltar los puntos más importantes del plan de negocio o plan de empresa.</a:t>
            </a:r>
            <a:endParaRPr b="0" lang="es-MX" sz="2600" spc="-1" strike="noStrike">
              <a:latin typeface="Arial"/>
            </a:endParaRPr>
          </a:p>
          <a:p>
            <a:pPr>
              <a:lnSpc>
                <a:spcPct val="100000"/>
              </a:lnSpc>
              <a:spcAft>
                <a:spcPts val="1142"/>
              </a:spcAft>
            </a:pPr>
            <a:r>
              <a:rPr b="1" lang="es-MX" sz="2600" spc="-1" strike="noStrike">
                <a:solidFill>
                  <a:srgbClr val="1c1c1c"/>
                </a:solidFill>
                <a:latin typeface="Source Sans Pro Semibold"/>
                <a:ea typeface="DejaVu Sans"/>
              </a:rPr>
              <a:t>Mínimo 2 cuartillas máximo 4 cuartillas</a:t>
            </a:r>
            <a:endParaRPr b="0" lang="es-MX" sz="2600" spc="-1" strike="noStrike">
              <a:latin typeface="Arial"/>
            </a:endParaRPr>
          </a:p>
          <a:p>
            <a:pPr>
              <a:lnSpc>
                <a:spcPct val="100000"/>
              </a:lnSpc>
              <a:spcAft>
                <a:spcPts val="1142"/>
              </a:spcAft>
            </a:pPr>
            <a:endParaRPr b="0" lang="es-MX" sz="2600" spc="-1" strike="noStrike">
              <a:latin typeface="Arial"/>
            </a:endParaRPr>
          </a:p>
        </p:txBody>
      </p:sp>
      <p:pic>
        <p:nvPicPr>
          <p:cNvPr id="136" name="" descr=""/>
          <p:cNvPicPr/>
          <p:nvPr/>
        </p:nvPicPr>
        <p:blipFill>
          <a:blip r:embed="rId1"/>
          <a:stretch/>
        </p:blipFill>
        <p:spPr>
          <a:xfrm>
            <a:off x="8751240" y="360000"/>
            <a:ext cx="678960" cy="856080"/>
          </a:xfrm>
          <a:prstGeom prst="rect">
            <a:avLst/>
          </a:prstGeom>
          <a:ln>
            <a:noFill/>
          </a:ln>
        </p:spPr>
      </p:pic>
      <p:pic>
        <p:nvPicPr>
          <p:cNvPr id="137" name="" descr=""/>
          <p:cNvPicPr/>
          <p:nvPr/>
        </p:nvPicPr>
        <p:blipFill>
          <a:blip r:embed="rId2"/>
          <a:stretch/>
        </p:blipFill>
        <p:spPr>
          <a:xfrm>
            <a:off x="5544000" y="2193840"/>
            <a:ext cx="3819960" cy="3241440"/>
          </a:xfrm>
          <a:prstGeom prst="rect">
            <a:avLst/>
          </a:prstGeom>
          <a:ln>
            <a:noFill/>
          </a:ln>
        </p:spPr>
      </p:pic>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CustomShape 1"/>
          <p:cNvSpPr/>
          <p:nvPr/>
        </p:nvSpPr>
        <p:spPr>
          <a:xfrm>
            <a:off x="360000" y="360000"/>
            <a:ext cx="9359280" cy="89928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¿Por qué es tan importante hacer un informe ejecutivo?</a:t>
            </a:r>
            <a:endParaRPr b="0" lang="es-MX" sz="3200" spc="-1" strike="noStrike">
              <a:latin typeface="Arial"/>
            </a:endParaRPr>
          </a:p>
        </p:txBody>
      </p:sp>
      <p:sp>
        <p:nvSpPr>
          <p:cNvPr id="139" name="CustomShape 2"/>
          <p:cNvSpPr/>
          <p:nvPr/>
        </p:nvSpPr>
        <p:spPr>
          <a:xfrm>
            <a:off x="360000" y="1728000"/>
            <a:ext cx="4679640" cy="4967640"/>
          </a:xfrm>
          <a:prstGeom prst="rect">
            <a:avLst/>
          </a:prstGeom>
          <a:noFill/>
          <a:ln>
            <a:noFill/>
          </a:ln>
        </p:spPr>
        <p:style>
          <a:lnRef idx="0"/>
          <a:fillRef idx="0"/>
          <a:effectRef idx="0"/>
          <a:fontRef idx="minor"/>
        </p:style>
        <p:txBody>
          <a:bodyPr lIns="0" rIns="0" tIns="0" bIns="0">
            <a:normAutofit/>
          </a:bodyPr>
          <a:p>
            <a:pPr>
              <a:lnSpc>
                <a:spcPct val="100000"/>
              </a:lnSpc>
              <a:spcAft>
                <a:spcPts val="1142"/>
              </a:spcAft>
            </a:pPr>
            <a:r>
              <a:rPr b="1" lang="es-MX" sz="2600" spc="-1" strike="noStrike">
                <a:solidFill>
                  <a:srgbClr val="1c1c1c"/>
                </a:solidFill>
                <a:latin typeface="Source Sans Pro Semibold"/>
                <a:ea typeface="DejaVu Sans"/>
              </a:rPr>
              <a:t>Un inversor no va a leer en una primera toma de contacto todo el plan de empresa que hayas realizado. Primero debes de atraerlo presentándole un informe ejecutivo atractivo que resuma los puntos esenciales y que le permitan comprobar que puede ser un negocio por internet rentable en el que puede invertir.</a:t>
            </a:r>
            <a:endParaRPr b="0" lang="es-MX" sz="2600" spc="-1" strike="noStrike">
              <a:latin typeface="Arial"/>
            </a:endParaRPr>
          </a:p>
          <a:p>
            <a:pPr>
              <a:lnSpc>
                <a:spcPct val="100000"/>
              </a:lnSpc>
              <a:spcAft>
                <a:spcPts val="1142"/>
              </a:spcAft>
            </a:pPr>
            <a:endParaRPr b="0" lang="es-MX" sz="2600" spc="-1" strike="noStrike">
              <a:latin typeface="Arial"/>
            </a:endParaRPr>
          </a:p>
          <a:p>
            <a:pPr>
              <a:lnSpc>
                <a:spcPct val="100000"/>
              </a:lnSpc>
              <a:spcAft>
                <a:spcPts val="1142"/>
              </a:spcAft>
            </a:pPr>
            <a:r>
              <a:rPr b="1" lang="es-MX" sz="2600" spc="-1" strike="noStrike">
                <a:solidFill>
                  <a:srgbClr val="1c1c1c"/>
                </a:solidFill>
                <a:latin typeface="Source Sans Pro Semibold"/>
                <a:ea typeface="Calibri"/>
              </a:rPr>
              <a:t> </a:t>
            </a:r>
            <a:endParaRPr b="0" lang="es-MX" sz="2600" spc="-1" strike="noStrike">
              <a:latin typeface="Arial"/>
            </a:endParaRPr>
          </a:p>
        </p:txBody>
      </p:sp>
      <p:pic>
        <p:nvPicPr>
          <p:cNvPr id="140" name="" descr=""/>
          <p:cNvPicPr/>
          <p:nvPr/>
        </p:nvPicPr>
        <p:blipFill>
          <a:blip r:embed="rId1"/>
          <a:stretch/>
        </p:blipFill>
        <p:spPr>
          <a:xfrm>
            <a:off x="8751240" y="360000"/>
            <a:ext cx="680040" cy="857160"/>
          </a:xfrm>
          <a:prstGeom prst="rect">
            <a:avLst/>
          </a:prstGeom>
          <a:ln>
            <a:noFill/>
          </a:ln>
        </p:spPr>
      </p:pic>
      <p:pic>
        <p:nvPicPr>
          <p:cNvPr id="141" name="" descr=""/>
          <p:cNvPicPr/>
          <p:nvPr/>
        </p:nvPicPr>
        <p:blipFill>
          <a:blip r:embed="rId2"/>
          <a:stretch/>
        </p:blipFill>
        <p:spPr>
          <a:xfrm rot="1334400">
            <a:off x="4902120" y="2585160"/>
            <a:ext cx="4997880" cy="2376000"/>
          </a:xfrm>
          <a:prstGeom prst="rect">
            <a:avLst/>
          </a:prstGeom>
          <a:ln>
            <a:noFill/>
          </a:ln>
        </p:spPr>
      </p:pic>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2" name="" descr=""/>
          <p:cNvPicPr/>
          <p:nvPr/>
        </p:nvPicPr>
        <p:blipFill>
          <a:blip r:embed="rId1"/>
          <a:stretch/>
        </p:blipFill>
        <p:spPr>
          <a:xfrm>
            <a:off x="8751240" y="360000"/>
            <a:ext cx="678960" cy="856080"/>
          </a:xfrm>
          <a:prstGeom prst="rect">
            <a:avLst/>
          </a:prstGeom>
          <a:ln>
            <a:noFill/>
          </a:ln>
        </p:spPr>
      </p:pic>
      <p:pic>
        <p:nvPicPr>
          <p:cNvPr id="143" name="" descr=""/>
          <p:cNvPicPr/>
          <p:nvPr/>
        </p:nvPicPr>
        <p:blipFill>
          <a:blip r:embed="rId2"/>
          <a:stretch/>
        </p:blipFill>
        <p:spPr>
          <a:xfrm>
            <a:off x="816480" y="745920"/>
            <a:ext cx="7800480" cy="6094080"/>
          </a:xfrm>
          <a:prstGeom prst="rect">
            <a:avLst/>
          </a:prstGeom>
          <a:ln>
            <a:noFill/>
          </a:ln>
        </p:spPr>
      </p:pic>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1. Información general del proyecto</a:t>
            </a:r>
            <a:endParaRPr b="0" lang="es-MX" sz="3200" spc="-1" strike="noStrike">
              <a:latin typeface="Arial"/>
            </a:endParaRPr>
          </a:p>
        </p:txBody>
      </p:sp>
      <p:sp>
        <p:nvSpPr>
          <p:cNvPr id="145" name="CustomShape 2"/>
          <p:cNvSpPr/>
          <p:nvPr/>
        </p:nvSpPr>
        <p:spPr>
          <a:xfrm>
            <a:off x="360000" y="1980000"/>
            <a:ext cx="4607280" cy="4499280"/>
          </a:xfrm>
          <a:prstGeom prst="rect">
            <a:avLst/>
          </a:prstGeom>
          <a:noFill/>
          <a:ln>
            <a:noFill/>
          </a:ln>
        </p:spPr>
        <p:style>
          <a:lnRef idx="0"/>
          <a:fillRef idx="0"/>
          <a:effectRef idx="0"/>
          <a:fontRef idx="minor"/>
        </p:style>
        <p:txBody>
          <a:bodyPr lIns="0" rIns="0" tIns="0" bIns="0">
            <a:normAutofit/>
          </a:bodyPr>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Nombre del proyecto o empresa</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Año de constitución</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Ubicación del proyecto</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Sector de la actividad</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Número de empleados</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Descripción del proyecto en una línea</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Responsable del proyecto</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Teléfono de contacto</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Correo electrónico</a:t>
            </a:r>
            <a:endParaRPr b="0" lang="es-MX" sz="2600" spc="-1" strike="noStrike">
              <a:latin typeface="Arial"/>
            </a:endParaRPr>
          </a:p>
          <a:p>
            <a:pPr marL="216000" indent="-216000">
              <a:lnSpc>
                <a:spcPct val="100000"/>
              </a:lnSpc>
              <a:spcAft>
                <a:spcPts val="1142"/>
              </a:spcAft>
              <a:buClr>
                <a:srgbClr val="1c1c1c"/>
              </a:buClr>
              <a:buFont typeface="Wingdings" charset="2"/>
              <a:buChar char=""/>
            </a:pPr>
            <a:r>
              <a:rPr b="1" lang="es-MX" sz="2600" spc="-1" strike="noStrike">
                <a:solidFill>
                  <a:srgbClr val="1c1c1c"/>
                </a:solidFill>
                <a:latin typeface="Source Sans Pro Semibold"/>
                <a:ea typeface="DejaVu Sans"/>
              </a:rPr>
              <a:t> </a:t>
            </a:r>
            <a:r>
              <a:rPr b="1" lang="es-MX" sz="2600" spc="-1" strike="noStrike">
                <a:solidFill>
                  <a:srgbClr val="1c1c1c"/>
                </a:solidFill>
                <a:latin typeface="Source Sans Pro Semibold"/>
                <a:ea typeface="DejaVu Sans"/>
              </a:rPr>
              <a:t>Página web</a:t>
            </a:r>
            <a:endParaRPr b="0" lang="es-MX" sz="2600" spc="-1" strike="noStrike">
              <a:latin typeface="Arial"/>
            </a:endParaRPr>
          </a:p>
        </p:txBody>
      </p:sp>
      <p:pic>
        <p:nvPicPr>
          <p:cNvPr id="146" name="" descr=""/>
          <p:cNvPicPr/>
          <p:nvPr/>
        </p:nvPicPr>
        <p:blipFill>
          <a:blip r:embed="rId1"/>
          <a:stretch/>
        </p:blipFill>
        <p:spPr>
          <a:xfrm>
            <a:off x="8751240" y="360000"/>
            <a:ext cx="678960" cy="856080"/>
          </a:xfrm>
          <a:prstGeom prst="rect">
            <a:avLst/>
          </a:prstGeom>
          <a:ln>
            <a:noFill/>
          </a:ln>
        </p:spPr>
      </p:pic>
      <p:pic>
        <p:nvPicPr>
          <p:cNvPr id="147" name="" descr=""/>
          <p:cNvPicPr/>
          <p:nvPr/>
        </p:nvPicPr>
        <p:blipFill>
          <a:blip r:embed="rId2"/>
          <a:stretch/>
        </p:blipFill>
        <p:spPr>
          <a:xfrm>
            <a:off x="5056920" y="2700000"/>
            <a:ext cx="4698000" cy="2663280"/>
          </a:xfrm>
          <a:prstGeom prst="rect">
            <a:avLst/>
          </a:prstGeom>
          <a:ln>
            <a:noFill/>
          </a:ln>
        </p:spPr>
      </p:pic>
    </p:spTree>
  </p:cSld>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2. Descripción del proyecto</a:t>
            </a:r>
            <a:endParaRPr b="0" lang="es-MX" sz="3200" spc="-1" strike="noStrike">
              <a:latin typeface="Arial"/>
            </a:endParaRPr>
          </a:p>
        </p:txBody>
      </p:sp>
      <p:sp>
        <p:nvSpPr>
          <p:cNvPr id="149" name="CustomShape 2"/>
          <p:cNvSpPr/>
          <p:nvPr/>
        </p:nvSpPr>
        <p:spPr>
          <a:xfrm>
            <a:off x="360000" y="1980000"/>
            <a:ext cx="4607280" cy="4787280"/>
          </a:xfrm>
          <a:prstGeom prst="rect">
            <a:avLst/>
          </a:prstGeom>
          <a:noFill/>
          <a:ln>
            <a:noFill/>
          </a:ln>
        </p:spPr>
        <p:style>
          <a:lnRef idx="0"/>
          <a:fillRef idx="0"/>
          <a:effectRef idx="0"/>
          <a:fontRef idx="minor"/>
        </p:style>
        <p:txBody>
          <a:bodyPr lIns="0" rIns="0" tIns="0" bIns="0">
            <a:normAutofit/>
          </a:bodyPr>
          <a:p>
            <a:pPr>
              <a:lnSpc>
                <a:spcPct val="100000"/>
              </a:lnSpc>
              <a:spcAft>
                <a:spcPts val="1142"/>
              </a:spcAft>
            </a:pPr>
            <a:r>
              <a:rPr b="1" lang="es-MX" sz="2600" spc="-1" strike="noStrike">
                <a:solidFill>
                  <a:srgbClr val="1c1c1c"/>
                </a:solidFill>
                <a:latin typeface="Source Sans Pro Semibold"/>
                <a:ea typeface="DejaVu Sans"/>
              </a:rPr>
              <a:t>Este punto es fundamental, y deberás de sintetizar en tres o cuatro líneas la descripción de tu proyecto, resaltando el valor añadido y el grado de diferenciación que éste aporta en comparación a otros competidores del mercado.</a:t>
            </a:r>
            <a:endParaRPr b="0" lang="es-MX" sz="2600" spc="-1" strike="noStrike">
              <a:latin typeface="Arial"/>
            </a:endParaRPr>
          </a:p>
          <a:p>
            <a:pPr>
              <a:lnSpc>
                <a:spcPct val="100000"/>
              </a:lnSpc>
              <a:spcAft>
                <a:spcPts val="1142"/>
              </a:spcAft>
            </a:pPr>
            <a:endParaRPr b="0" lang="es-MX" sz="2600" spc="-1" strike="noStrike">
              <a:latin typeface="Arial"/>
            </a:endParaRPr>
          </a:p>
          <a:p>
            <a:pPr>
              <a:lnSpc>
                <a:spcPct val="100000"/>
              </a:lnSpc>
              <a:spcAft>
                <a:spcPts val="1142"/>
              </a:spcAft>
            </a:pPr>
            <a:r>
              <a:rPr b="1" lang="es-MX" sz="2600" spc="-1" strike="noStrike">
                <a:solidFill>
                  <a:srgbClr val="1c1c1c"/>
                </a:solidFill>
                <a:latin typeface="Source Sans Pro Semibold"/>
                <a:ea typeface="DejaVu Sans"/>
              </a:rPr>
              <a:t>Para ello será fundamental que tengas claro cuál es la misión, visión y los valores de tu empresa.</a:t>
            </a:r>
            <a:endParaRPr b="0" lang="es-MX" sz="2600" spc="-1" strike="noStrike">
              <a:latin typeface="Arial"/>
            </a:endParaRPr>
          </a:p>
        </p:txBody>
      </p:sp>
      <p:pic>
        <p:nvPicPr>
          <p:cNvPr id="150" name="" descr=""/>
          <p:cNvPicPr/>
          <p:nvPr/>
        </p:nvPicPr>
        <p:blipFill>
          <a:blip r:embed="rId1"/>
          <a:stretch/>
        </p:blipFill>
        <p:spPr>
          <a:xfrm>
            <a:off x="8751240" y="360000"/>
            <a:ext cx="678960" cy="856080"/>
          </a:xfrm>
          <a:prstGeom prst="rect">
            <a:avLst/>
          </a:prstGeom>
          <a:ln>
            <a:noFill/>
          </a:ln>
        </p:spPr>
      </p:pic>
      <p:pic>
        <p:nvPicPr>
          <p:cNvPr id="151" name="" descr=""/>
          <p:cNvPicPr/>
          <p:nvPr/>
        </p:nvPicPr>
        <p:blipFill>
          <a:blip r:embed="rId2"/>
          <a:stretch/>
        </p:blipFill>
        <p:spPr>
          <a:xfrm>
            <a:off x="5148000" y="2828160"/>
            <a:ext cx="4513680" cy="2535840"/>
          </a:xfrm>
          <a:prstGeom prst="rect">
            <a:avLst/>
          </a:prstGeom>
          <a:ln>
            <a:noFill/>
          </a:ln>
        </p:spPr>
      </p:pic>
    </p:spTree>
  </p:cSld>
  <p:timing>
    <p:tnLst>
      <p:par>
        <p:cTn id="15" dur="indefinite" restart="never" nodeType="tmRoot">
          <p:childTnLst>
            <p:seq>
              <p:cTn id="16"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CustomShape 1"/>
          <p:cNvSpPr/>
          <p:nvPr/>
        </p:nvSpPr>
        <p:spPr>
          <a:xfrm>
            <a:off x="360000" y="360000"/>
            <a:ext cx="9358200" cy="898200"/>
          </a:xfrm>
          <a:prstGeom prst="rect">
            <a:avLst/>
          </a:prstGeom>
          <a:noFill/>
          <a:ln>
            <a:noFill/>
          </a:ln>
        </p:spPr>
        <p:style>
          <a:lnRef idx="0"/>
          <a:fillRef idx="0"/>
          <a:effectRef idx="0"/>
          <a:fontRef idx="minor"/>
        </p:style>
        <p:txBody>
          <a:bodyPr lIns="0" rIns="0" tIns="0" bIns="0" anchor="b"/>
          <a:p>
            <a:pPr>
              <a:lnSpc>
                <a:spcPct val="100000"/>
              </a:lnSpc>
            </a:pPr>
            <a:r>
              <a:rPr b="1" lang="es-MX" sz="3200" spc="-1" strike="noStrike">
                <a:solidFill>
                  <a:srgbClr val="ffffff"/>
                </a:solidFill>
                <a:latin typeface="Source Sans Pro Black"/>
                <a:ea typeface="DejaVu Sans"/>
              </a:rPr>
              <a:t>3. Modelo de negocio y cadena de valor</a:t>
            </a:r>
            <a:endParaRPr b="0" lang="es-MX" sz="3200" spc="-1" strike="noStrike">
              <a:latin typeface="Arial"/>
            </a:endParaRPr>
          </a:p>
        </p:txBody>
      </p:sp>
      <p:sp>
        <p:nvSpPr>
          <p:cNvPr id="153" name="CustomShape 2"/>
          <p:cNvSpPr/>
          <p:nvPr/>
        </p:nvSpPr>
        <p:spPr>
          <a:xfrm>
            <a:off x="360000" y="1980000"/>
            <a:ext cx="4607280" cy="3203280"/>
          </a:xfrm>
          <a:prstGeom prst="rect">
            <a:avLst/>
          </a:prstGeom>
          <a:noFill/>
          <a:ln>
            <a:noFill/>
          </a:ln>
        </p:spPr>
        <p:style>
          <a:lnRef idx="0"/>
          <a:fillRef idx="0"/>
          <a:effectRef idx="0"/>
          <a:fontRef idx="minor"/>
        </p:style>
      </p:sp>
      <p:pic>
        <p:nvPicPr>
          <p:cNvPr id="154" name="" descr=""/>
          <p:cNvPicPr/>
          <p:nvPr/>
        </p:nvPicPr>
        <p:blipFill>
          <a:blip r:embed="rId1"/>
          <a:stretch/>
        </p:blipFill>
        <p:spPr>
          <a:xfrm>
            <a:off x="8751240" y="360000"/>
            <a:ext cx="678960" cy="856080"/>
          </a:xfrm>
          <a:prstGeom prst="rect">
            <a:avLst/>
          </a:prstGeom>
          <a:ln>
            <a:noFill/>
          </a:ln>
        </p:spPr>
      </p:pic>
      <p:sp>
        <p:nvSpPr>
          <p:cNvPr id="155" name="TextShape 3"/>
          <p:cNvSpPr txBox="1"/>
          <p:nvPr/>
        </p:nvSpPr>
        <p:spPr>
          <a:xfrm>
            <a:off x="432000" y="1764000"/>
            <a:ext cx="9252000" cy="5036400"/>
          </a:xfrm>
          <a:prstGeom prst="rect">
            <a:avLst/>
          </a:prstGeom>
          <a:noFill/>
          <a:ln>
            <a:noFill/>
          </a:ln>
        </p:spPr>
        <p:txBody>
          <a:bodyPr lIns="90000" rIns="90000" tIns="45000" bIns="45000"/>
          <a:p>
            <a:r>
              <a:rPr b="1" lang="es-MX" sz="1600" spc="-1" strike="noStrike">
                <a:latin typeface="Arial"/>
              </a:rPr>
              <a:t>El modelo de negocio</a:t>
            </a:r>
            <a:endParaRPr b="1" lang="es-MX" sz="1600" spc="-1" strike="noStrike">
              <a:latin typeface="Arial"/>
            </a:endParaRPr>
          </a:p>
          <a:p>
            <a:r>
              <a:rPr b="0" lang="es-MX" sz="1600" spc="-1" strike="noStrike">
                <a:latin typeface="Arial"/>
              </a:rPr>
              <a:t>Un modelo de negocio es el conjunto de protocolos y sistemas que rigen la forma en la que una empresa genera ingresos y obtiene un beneficio. El producto o servicio que una empresa vende es parte de su modelo de negocio, ya que es la forma en que mantiene a sus clientes satisfechos y vuelvan a por más. Los modelos de negocio buscan alcanzar la rentabilidad, así como los ingresos por ventas, describiendo las maneras en que una empresa invierte capital para generar ingresos, mediante la creación y venta de inventario, o la creación de una zona comercial que atraiga clientes de pago.</a:t>
            </a:r>
            <a:endParaRPr b="0" lang="es-MX" sz="1600" spc="-1" strike="noStrike">
              <a:latin typeface="Arial"/>
            </a:endParaRPr>
          </a:p>
          <a:p>
            <a:r>
              <a:rPr b="1" lang="es-MX" sz="1600" spc="-1" strike="noStrike">
                <a:latin typeface="Arial"/>
              </a:rPr>
              <a:t>El modelo de cadena de valor</a:t>
            </a:r>
            <a:endParaRPr b="1" lang="es-MX" sz="1600" spc="-1" strike="noStrike">
              <a:latin typeface="Arial"/>
            </a:endParaRPr>
          </a:p>
          <a:p>
            <a:r>
              <a:rPr b="0" lang="es-MX" sz="1600" spc="-1" strike="noStrike">
                <a:latin typeface="Arial"/>
              </a:rPr>
              <a:t>Un modelo de cadena de valor describe las formas en que la empresa adapta sus productos y servicios para satisfacer las necesidades de los clientes actuales y potenciales. Cada negocio necesita satisfacer las necesidades de sus clientes, y las empresas logran este objetivo mediante la creación de productos útiles, la prestación de servicios que generan un ahorro para los clientes o por la oferta de productos o servicios que dan placer o alivian el dolor. Las cadenas de valor de productos y servicios verdaderamente exitosos ofrecen a los clientes múltiples razones para comprar.</a:t>
            </a:r>
            <a:endParaRPr b="0" lang="es-MX" sz="1600" spc="-1" strike="noStrike">
              <a:latin typeface="Arial"/>
            </a:endParaRPr>
          </a:p>
          <a:p>
            <a:endParaRPr b="1" lang="es-MX" sz="1600" spc="-1" strike="noStrike">
              <a:latin typeface="Arial"/>
            </a:endParaRPr>
          </a:p>
        </p:txBody>
      </p:sp>
    </p:spTree>
  </p:cSld>
  <p:timing>
    <p:tnLst>
      <p:par>
        <p:cTn id="17" dur="indefinite" restart="never" nodeType="tmRoot">
          <p:childTnLst>
            <p:seq>
              <p:cTn id="18"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45</TotalTime>
  <Application>LibreOffice/6.0.7.3$Linux_X86_64 LibreOffice_project/00m0$Build-3</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2019-05-02T19:29:11Z</dcterms:created>
  <dc:creator/>
  <dc:description/>
  <dc:language>es-MX</dc:language>
  <cp:lastModifiedBy/>
  <dcterms:modified xsi:type="dcterms:W3CDTF">2019-05-16T22:50:07Z</dcterms:modified>
  <cp:revision>17</cp:revision>
  <dc:subject/>
  <dc:title>Alizarin</dc:title>
</cp:coreProperties>
</file>